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5"/>
  </p:notesMasterIdLst>
  <p:sldIdLst>
    <p:sldId id="256" r:id="rId2"/>
    <p:sldId id="489" r:id="rId3"/>
    <p:sldId id="433" r:id="rId4"/>
    <p:sldId id="485" r:id="rId5"/>
    <p:sldId id="490" r:id="rId6"/>
    <p:sldId id="487" r:id="rId7"/>
    <p:sldId id="504" r:id="rId8"/>
    <p:sldId id="488" r:id="rId9"/>
    <p:sldId id="486" r:id="rId10"/>
    <p:sldId id="457" r:id="rId11"/>
    <p:sldId id="500" r:id="rId12"/>
    <p:sldId id="493" r:id="rId13"/>
    <p:sldId id="492" r:id="rId14"/>
    <p:sldId id="266" r:id="rId15"/>
    <p:sldId id="451" r:id="rId16"/>
    <p:sldId id="498" r:id="rId17"/>
    <p:sldId id="501" r:id="rId18"/>
    <p:sldId id="505" r:id="rId19"/>
    <p:sldId id="455" r:id="rId20"/>
    <p:sldId id="475" r:id="rId21"/>
    <p:sldId id="473" r:id="rId22"/>
    <p:sldId id="491" r:id="rId23"/>
    <p:sldId id="495" r:id="rId2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352"/>
    <a:srgbClr val="E6AF00"/>
    <a:srgbClr val="EBE3CB"/>
    <a:srgbClr val="EFEAC7"/>
    <a:srgbClr val="816D6D"/>
    <a:srgbClr val="283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5220" autoAdjust="0"/>
  </p:normalViewPr>
  <p:slideViewPr>
    <p:cSldViewPr>
      <p:cViewPr varScale="1">
        <p:scale>
          <a:sx n="97" d="100"/>
          <a:sy n="97" d="100"/>
        </p:scale>
        <p:origin x="1278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RNPVMW2K12FS01\DATADISK01\OperativiAdd\PROGETTI\2025\30_anni_fmps\materiale%20grafico%20vario\DATI%207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VRNPVMW2K12FS01\DATADISK01\OperativiAdd\PROGETTI\2025\30_anni_fmps\materiale%20grafico%20vario\dati%2017%20e%2018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RNPVMW2K12FS01\DATADISK01\OperativiAdd\PROGETTI\2025\30_anni_fmps\materiale%20grafico%20vario\dati%2017%20e%2018.xls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vmw2k12r2fs01\DAC\PSR\PSR\ACRI\Flussi%20dati\x%20ACRI%20&amp;%20DB\!!%20DB%20Dati%20Attivit&#224;%20Istituzionale%20FMPS.xls" TargetMode="External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2k12r2fs01\DAC\PSR\PSR\ACRI\Flussi%20dati\x%20ACRI%20&amp;%20DB\!!%20DB%20Dati%20Attivit&#224;%20Istituzionale%20FMPS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RNPVMW2K12FS01\DATADISK01\OperativiAdd\PROGETTI\2025\30_anni_fmps\materiale%20grafico%20vario\dati%2020%20e%2021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RNPVMW2K12FS01\DATADISK01\OperativiAdd\PROGETTI\2025\30_anni_fmps\materiale%20grafico%20vario\dati%2020%20e%202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VRNPVMW2K12FS01\DATADISK01\OperativiAdd\PROGETTI\2025\30_anni_fmps\materiale%20grafico%20vario\dati%208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RNPVMW2K12FS01\DATADISK01\OperativiAdd\PROGETTI\2025\30_anni_fmps\materiale%20grafico%20vario\dati%2010.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RNPVMW2K12FS01\DATADISK01\OperativiAdd\PROGETTI\2025\30_anni_fmps\materiale%20grafico%20vario\dati%2010.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RNPVMW2K12FS01\DATADISK01\OperativiAdd\PROGETTI\2025\30_anni_fmps\materiale%20grafico%20vario\dati%201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RNPVMW2K12FS01\DATADISK01\OperativiAdd\PROGETTI\2025\30_anni_fmps\materiale%20grafico%20vario\dati%201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VRNPVMW2K12FS01\DATADISK01\OperativiAdd\PROGETTI\2025\30_anni_fmps\materiale%20grafico%20vario\dati%201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RNPVMW2K12FS01\DATADISK01\OperativiAdd\PROGETTI\2025\30_anni_fmps\materiale%20grafico%20vario\dati%2015%20e%2016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VRNPVMW2K12FS01\DATADISK01\OperativiAdd\PROGETTI\2025\30_anni_fmps\materiale%20grafico%20vario\dati%2015%20e%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it-IT" b="1"/>
              <a:t>P.N. (in €mln.)</a:t>
            </a:r>
          </a:p>
        </c:rich>
      </c:tx>
      <c:layout>
        <c:manualLayout>
          <c:xMode val="edge"/>
          <c:yMode val="edge"/>
          <c:x val="0.38302077865266843"/>
          <c:y val="1.38888888888888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739873140857394"/>
          <c:y val="0.14724518810148735"/>
          <c:w val="0.8420457130358705"/>
          <c:h val="0.699791848935549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9C835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C8352"/>
              </a:solidFill>
              <a:ln w="9525">
                <a:solidFill>
                  <a:srgbClr val="9C835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26-4649-B666-ADE229094A4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26-4649-B666-ADE229094A4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26-4649-B666-ADE229094A4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26-4649-B666-ADE229094A4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26-4649-B666-ADE229094A4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26-4649-B666-ADE229094A4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26-4649-B666-ADE229094A44}"/>
                </c:ext>
              </c:extLst>
            </c:dLbl>
            <c:dLbl>
              <c:idx val="11"/>
              <c:layout>
                <c:manualLayout>
                  <c:x val="9.3550778354336544E-3"/>
                  <c:y val="-3.4532374100719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026-4649-B666-ADE229094A44}"/>
                </c:ext>
              </c:extLst>
            </c:dLbl>
            <c:dLbl>
              <c:idx val="12"/>
              <c:layout>
                <c:manualLayout>
                  <c:x val="-6.4777642231340915E-2"/>
                  <c:y val="2.0623501199040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026-4649-B666-ADE229094A4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26-4649-B666-ADE229094A4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26-4649-B666-ADE229094A4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26-4649-B666-ADE229094A44}"/>
                </c:ext>
              </c:extLst>
            </c:dLbl>
            <c:dLbl>
              <c:idx val="16"/>
              <c:layout>
                <c:manualLayout>
                  <c:x val="-3.9670213573192267E-2"/>
                  <c:y val="-4.6522781774580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026-4649-B666-ADE229094A4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26-4649-B666-ADE229094A4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26-4649-B666-ADE229094A44}"/>
                </c:ext>
              </c:extLst>
            </c:dLbl>
            <c:dLbl>
              <c:idx val="19"/>
              <c:layout>
                <c:manualLayout>
                  <c:x val="-3.1215773713978968E-2"/>
                  <c:y val="-5.8513189448441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026-4649-B666-ADE229094A4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026-4649-B666-ADE229094A44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26-4649-B666-ADE229094A44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026-4649-B666-ADE229094A4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026-4649-B666-ADE229094A44}"/>
                </c:ext>
              </c:extLst>
            </c:dLbl>
            <c:dLbl>
              <c:idx val="24"/>
              <c:layout>
                <c:manualLayout>
                  <c:x val="-2.9822185414139231E-2"/>
                  <c:y val="-5.22410308840508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026-4649-B666-ADE229094A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9C8352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PN!$A$7:$A$31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PN!$H$7:$H$31</c:f>
              <c:numCache>
                <c:formatCode>_(* #,##0_);_(* \(#,##0\);_(* "-"??_);_(@_)</c:formatCode>
                <c:ptCount val="25"/>
                <c:pt idx="0">
                  <c:v>4795.4406387404651</c:v>
                </c:pt>
                <c:pt idx="1">
                  <c:v>4887.7489244253129</c:v>
                </c:pt>
                <c:pt idx="2">
                  <c:v>4986.8427170000004</c:v>
                </c:pt>
                <c:pt idx="3">
                  <c:v>5103.59782</c:v>
                </c:pt>
                <c:pt idx="4">
                  <c:v>5160.5909069999998</c:v>
                </c:pt>
                <c:pt idx="5">
                  <c:v>5283.4189969999998</c:v>
                </c:pt>
                <c:pt idx="6">
                  <c:v>5404.8377989999999</c:v>
                </c:pt>
                <c:pt idx="7">
                  <c:v>5629.1860660000002</c:v>
                </c:pt>
                <c:pt idx="8">
                  <c:v>5718.836491</c:v>
                </c:pt>
                <c:pt idx="9">
                  <c:v>5572.0228630000001</c:v>
                </c:pt>
                <c:pt idx="10">
                  <c:v>5406.9934839999996</c:v>
                </c:pt>
                <c:pt idx="11">
                  <c:v>1331.0660740000001</c:v>
                </c:pt>
                <c:pt idx="12">
                  <c:v>672.99802099999999</c:v>
                </c:pt>
                <c:pt idx="13">
                  <c:v>679.03447400000005</c:v>
                </c:pt>
                <c:pt idx="14">
                  <c:v>532.24967600000002</c:v>
                </c:pt>
                <c:pt idx="15">
                  <c:v>451.74156699999997</c:v>
                </c:pt>
                <c:pt idx="16">
                  <c:v>421.138554</c:v>
                </c:pt>
                <c:pt idx="17">
                  <c:v>434.306847</c:v>
                </c:pt>
                <c:pt idx="18">
                  <c:v>426.84975800000001</c:v>
                </c:pt>
                <c:pt idx="19">
                  <c:v>436.39363800000001</c:v>
                </c:pt>
                <c:pt idx="20">
                  <c:v>454.78322100000003</c:v>
                </c:pt>
                <c:pt idx="21">
                  <c:v>563.762294</c:v>
                </c:pt>
                <c:pt idx="22">
                  <c:v>569.06491000000005</c:v>
                </c:pt>
                <c:pt idx="23">
                  <c:v>574.34512400000006</c:v>
                </c:pt>
                <c:pt idx="24">
                  <c:v>581.86897599999998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0026-4649-B666-ADE229094A4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8530368"/>
        <c:axId val="1"/>
      </c:lineChart>
      <c:catAx>
        <c:axId val="8885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b="1"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 w="12700">
            <a:noFill/>
          </a:ln>
        </c:spPr>
        <c:txPr>
          <a:bodyPr rot="0" vert="horz"/>
          <a:lstStyle/>
          <a:p>
            <a:pPr>
              <a:defRPr b="1"/>
            </a:pPr>
            <a:endParaRPr lang="it-IT"/>
          </a:p>
        </c:txPr>
        <c:crossAx val="888530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ontserrat" pitchFamily="2" charset="0"/>
          <a:ea typeface="Aptos Narrow"/>
          <a:cs typeface="Aptos Narrow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it-IT" sz="1400" b="1"/>
              <a:t>Importo Deliberato (in €mln.)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740904712747433E-2"/>
          <c:y val="0.14787137681159421"/>
          <c:w val="0.90408904591808081"/>
          <c:h val="0.75782362204724407"/>
        </c:manualLayout>
      </c:layout>
      <c:lineChart>
        <c:grouping val="standard"/>
        <c:varyColors val="0"/>
        <c:ser>
          <c:idx val="0"/>
          <c:order val="0"/>
          <c:tx>
            <c:v>Importo Deliberato (€mln.)</c:v>
          </c:tx>
          <c:spPr>
            <a:ln w="28575" cap="rnd">
              <a:solidFill>
                <a:srgbClr val="9C8352">
                  <a:alpha val="97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C8352"/>
              </a:solidFill>
              <a:ln w="9525">
                <a:solidFill>
                  <a:srgbClr val="9C8352">
                    <a:alpha val="97000"/>
                  </a:srgbClr>
                </a:solidFill>
              </a:ln>
              <a:effectLst/>
            </c:spPr>
          </c:marker>
          <c:dPt>
            <c:idx val="6"/>
            <c:bubble3D val="0"/>
            <c:spPr>
              <a:ln w="28575" cap="rnd">
                <a:solidFill>
                  <a:srgbClr val="9C8352">
                    <a:alpha val="97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34-41A2-8A48-4066D4C73FD3}"/>
              </c:ext>
            </c:extLst>
          </c:dPt>
          <c:dLbls>
            <c:dLbl>
              <c:idx val="0"/>
              <c:layout>
                <c:manualLayout>
                  <c:x val="-1.8441437007874015E-2"/>
                  <c:y val="-3.545547890512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34-41A2-8A48-4066D4C73FD3}"/>
                </c:ext>
              </c:extLst>
            </c:dLbl>
            <c:dLbl>
              <c:idx val="1"/>
              <c:layout>
                <c:manualLayout>
                  <c:x val="-1.4769028871391076E-2"/>
                  <c:y val="3.9926336309854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34-41A2-8A48-4066D4C73FD3}"/>
                </c:ext>
              </c:extLst>
            </c:dLbl>
            <c:dLbl>
              <c:idx val="2"/>
              <c:layout>
                <c:manualLayout>
                  <c:x val="-3.7855971128608924E-3"/>
                  <c:y val="2.442892629985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34-41A2-8A48-4066D4C73FD3}"/>
                </c:ext>
              </c:extLst>
            </c:dLbl>
            <c:dLbl>
              <c:idx val="3"/>
              <c:layout>
                <c:manualLayout>
                  <c:x val="-2.9049622703412072E-2"/>
                  <c:y val="-2.8568657301966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34-41A2-8A48-4066D4C73FD3}"/>
                </c:ext>
              </c:extLst>
            </c:dLbl>
            <c:dLbl>
              <c:idx val="4"/>
              <c:layout>
                <c:manualLayout>
                  <c:x val="-1.7716360126582741E-2"/>
                  <c:y val="2.4069428507366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34-41A2-8A48-4066D4C73FD3}"/>
                </c:ext>
              </c:extLst>
            </c:dLbl>
            <c:dLbl>
              <c:idx val="5"/>
              <c:layout>
                <c:manualLayout>
                  <c:x val="-3.2406742125984253E-2"/>
                  <c:y val="-2.8947087476391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34-41A2-8A48-4066D4C73FD3}"/>
                </c:ext>
              </c:extLst>
            </c:dLbl>
            <c:dLbl>
              <c:idx val="6"/>
              <c:layout>
                <c:manualLayout>
                  <c:x val="-1.1078576115485564E-2"/>
                  <c:y val="2.4668266025997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34-41A2-8A48-4066D4C73FD3}"/>
                </c:ext>
              </c:extLst>
            </c:dLbl>
            <c:dLbl>
              <c:idx val="7"/>
              <c:layout>
                <c:manualLayout>
                  <c:x val="-2.1737122703412111E-2"/>
                  <c:y val="-3.7080732349183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34-41A2-8A48-4066D4C73FD3}"/>
                </c:ext>
              </c:extLst>
            </c:dLbl>
            <c:dLbl>
              <c:idx val="8"/>
              <c:layout>
                <c:manualLayout>
                  <c:x val="-8.2020177165353942E-3"/>
                  <c:y val="2.2343654524497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34-41A2-8A48-4066D4C73FD3}"/>
                </c:ext>
              </c:extLst>
            </c:dLbl>
            <c:dLbl>
              <c:idx val="9"/>
              <c:layout>
                <c:manualLayout>
                  <c:x val="-2.6354740813648254E-2"/>
                  <c:y val="-2.8612272247528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34-41A2-8A48-4066D4C73FD3}"/>
                </c:ext>
              </c:extLst>
            </c:dLbl>
            <c:dLbl>
              <c:idx val="10"/>
              <c:layout>
                <c:manualLayout>
                  <c:x val="2.634514435695538E-4"/>
                  <c:y val="1.1023080768803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34-41A2-8A48-4066D4C73FD3}"/>
                </c:ext>
              </c:extLst>
            </c:dLbl>
            <c:dLbl>
              <c:idx val="11"/>
              <c:layout>
                <c:manualLayout>
                  <c:x val="-3.102017716535433E-2"/>
                  <c:y val="-2.8367724766692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34-41A2-8A48-4066D4C73FD3}"/>
                </c:ext>
              </c:extLst>
            </c:dLbl>
            <c:dLbl>
              <c:idx val="12"/>
              <c:layout>
                <c:manualLayout>
                  <c:x val="-1.9791666666666742E-2"/>
                  <c:y val="-3.858078269081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334-41A2-8A48-4066D4C73FD3}"/>
                </c:ext>
              </c:extLst>
            </c:dLbl>
            <c:dLbl>
              <c:idx val="13"/>
              <c:layout>
                <c:manualLayout>
                  <c:x val="1.3051181102362204E-3"/>
                  <c:y val="-1.1023080768803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34-41A2-8A48-4066D4C73FD3}"/>
                </c:ext>
              </c:extLst>
            </c:dLbl>
            <c:dLbl>
              <c:idx val="14"/>
              <c:layout>
                <c:manualLayout>
                  <c:x val="-3.8910761154863283E-4"/>
                  <c:y val="-1.4210443631263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34-41A2-8A48-4066D4C73FD3}"/>
                </c:ext>
              </c:extLst>
            </c:dLbl>
            <c:dLbl>
              <c:idx val="15"/>
              <c:layout>
                <c:manualLayout>
                  <c:x val="-7.9808891076116242E-3"/>
                  <c:y val="-3.6118599669481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334-41A2-8A48-4066D4C73FD3}"/>
                </c:ext>
              </c:extLst>
            </c:dLbl>
            <c:dLbl>
              <c:idx val="16"/>
              <c:layout>
                <c:manualLayout>
                  <c:x val="-1.5474819553805851E-2"/>
                  <c:y val="-2.047906135429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34-41A2-8A48-4066D4C73FD3}"/>
                </c:ext>
              </c:extLst>
            </c:dLbl>
            <c:dLbl>
              <c:idx val="17"/>
              <c:layout>
                <c:manualLayout>
                  <c:x val="-1.1104494750656092E-2"/>
                  <c:y val="-1.9762561104321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34-41A2-8A48-4066D4C73FD3}"/>
                </c:ext>
              </c:extLst>
            </c:dLbl>
            <c:dLbl>
              <c:idx val="18"/>
              <c:layout>
                <c:manualLayout>
                  <c:x val="-1.3354576771653543E-2"/>
                  <c:y val="-3.1384099683368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34-41A2-8A48-4066D4C73FD3}"/>
                </c:ext>
              </c:extLst>
            </c:dLbl>
            <c:dLbl>
              <c:idx val="19"/>
              <c:layout>
                <c:manualLayout>
                  <c:x val="-1.3085629921259842E-2"/>
                  <c:y val="-3.0284612473614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2416666666666666E-2"/>
                      <c:h val="4.18601492195311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4334-41A2-8A48-4066D4C73FD3}"/>
                </c:ext>
              </c:extLst>
            </c:dLbl>
            <c:dLbl>
              <c:idx val="20"/>
              <c:layout>
                <c:manualLayout>
                  <c:x val="-1.0919701443569553E-2"/>
                  <c:y val="-3.2641338462393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34-41A2-8A48-4066D4C73FD3}"/>
                </c:ext>
              </c:extLst>
            </c:dLbl>
            <c:dLbl>
              <c:idx val="21"/>
              <c:layout>
                <c:manualLayout>
                  <c:x val="-1.1826443569553806E-2"/>
                  <c:y val="-3.1274302855238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334-41A2-8A48-4066D4C73FD3}"/>
                </c:ext>
              </c:extLst>
            </c:dLbl>
            <c:dLbl>
              <c:idx val="22"/>
              <c:layout>
                <c:manualLayout>
                  <c:x val="-1.3909776902887139E-2"/>
                  <c:y val="-3.00708775413842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334-41A2-8A48-4066D4C73FD3}"/>
                </c:ext>
              </c:extLst>
            </c:dLbl>
            <c:dLbl>
              <c:idx val="23"/>
              <c:layout>
                <c:manualLayout>
                  <c:x val="-1.5106299212598425E-2"/>
                  <c:y val="-2.8682142956338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334-41A2-8A48-4066D4C73FD3}"/>
                </c:ext>
              </c:extLst>
            </c:dLbl>
            <c:dLbl>
              <c:idx val="24"/>
              <c:layout>
                <c:manualLayout>
                  <c:x val="-1.7272227690288865E-2"/>
                  <c:y val="-3.1238716531496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34-41A2-8A48-4066D4C73FD3}"/>
                </c:ext>
              </c:extLst>
            </c:dLbl>
            <c:dLbl>
              <c:idx val="25"/>
              <c:layout>
                <c:manualLayout>
                  <c:x val="-1.8024196194225722E-2"/>
                  <c:y val="-3.719139713642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334-41A2-8A48-4066D4C73FD3}"/>
                </c:ext>
              </c:extLst>
            </c:dLbl>
            <c:dLbl>
              <c:idx val="26"/>
              <c:layout>
                <c:manualLayout>
                  <c:x val="-1.3909776902887139E-2"/>
                  <c:y val="-3.625834108710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334-41A2-8A48-4066D4C73FD3}"/>
                </c:ext>
              </c:extLst>
            </c:dLbl>
            <c:dLbl>
              <c:idx val="27"/>
              <c:layout>
                <c:manualLayout>
                  <c:x val="-9.6429625984251963E-3"/>
                  <c:y val="-3.5817200866570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334-41A2-8A48-4066D4C73FD3}"/>
                </c:ext>
              </c:extLst>
            </c:dLbl>
            <c:dLbl>
              <c:idx val="28"/>
              <c:layout>
                <c:manualLayout>
                  <c:x val="-1.4134275618374558E-2"/>
                  <c:y val="-3.309692671394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334-41A2-8A48-4066D4C73FD3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AI!$A$2:$A$30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AI!$C$2:$C$30</c:f>
              <c:numCache>
                <c:formatCode>_(* #,##0.0_);_(* \(#,##0.0\);_(* "-"??_);_(@_)</c:formatCode>
                <c:ptCount val="29"/>
                <c:pt idx="0">
                  <c:v>32.799999999999997</c:v>
                </c:pt>
                <c:pt idx="1">
                  <c:v>22.2</c:v>
                </c:pt>
                <c:pt idx="2">
                  <c:v>37.9</c:v>
                </c:pt>
                <c:pt idx="3">
                  <c:v>71.7</c:v>
                </c:pt>
                <c:pt idx="4">
                  <c:v>76.8</c:v>
                </c:pt>
                <c:pt idx="5">
                  <c:v>114.5</c:v>
                </c:pt>
                <c:pt idx="6">
                  <c:v>119.2</c:v>
                </c:pt>
                <c:pt idx="7">
                  <c:v>125.1</c:v>
                </c:pt>
                <c:pt idx="8">
                  <c:v>134.1</c:v>
                </c:pt>
                <c:pt idx="9">
                  <c:v>142.99</c:v>
                </c:pt>
                <c:pt idx="10">
                  <c:v>187.801841</c:v>
                </c:pt>
                <c:pt idx="11">
                  <c:v>210.30444543999999</c:v>
                </c:pt>
                <c:pt idx="12">
                  <c:v>232.16334482999997</c:v>
                </c:pt>
                <c:pt idx="13">
                  <c:v>179.12630849999999</c:v>
                </c:pt>
                <c:pt idx="14">
                  <c:v>107.06324782999999</c:v>
                </c:pt>
                <c:pt idx="15">
                  <c:v>22.896549759999999</c:v>
                </c:pt>
                <c:pt idx="16">
                  <c:v>27.593209399999999</c:v>
                </c:pt>
                <c:pt idx="17">
                  <c:v>12.86483973</c:v>
                </c:pt>
                <c:pt idx="18">
                  <c:v>8.2366049500000003</c:v>
                </c:pt>
                <c:pt idx="19">
                  <c:v>2.8738727800000001</c:v>
                </c:pt>
                <c:pt idx="20">
                  <c:v>3.2464663699999998</c:v>
                </c:pt>
                <c:pt idx="21">
                  <c:v>4.1047816299999997</c:v>
                </c:pt>
                <c:pt idx="22">
                  <c:v>4.2801651899999991</c:v>
                </c:pt>
                <c:pt idx="23">
                  <c:v>4.4269003700000003</c:v>
                </c:pt>
                <c:pt idx="24">
                  <c:v>8.6846771900000022</c:v>
                </c:pt>
                <c:pt idx="25">
                  <c:v>12.299955000000001</c:v>
                </c:pt>
                <c:pt idx="26">
                  <c:v>17.118732000000001</c:v>
                </c:pt>
                <c:pt idx="27">
                  <c:v>12.030110000000001</c:v>
                </c:pt>
                <c:pt idx="28">
                  <c:v>11.6397662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4334-41A2-8A48-4066D4C73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3472335"/>
        <c:axId val="1"/>
      </c:lineChart>
      <c:catAx>
        <c:axId val="191347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913472335"/>
        <c:crosses val="autoZero"/>
        <c:crossBetween val="between"/>
        <c:maj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ontserrat" pitchFamily="2" charset="0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/>
            </a:pPr>
            <a:r>
              <a:rPr lang="it-IT" sz="1200" b="1"/>
              <a:t>% Deliberato su P.N. ad inizio anno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740904712747433E-2"/>
          <c:y val="0.14787137681159421"/>
          <c:w val="0.90408904591808081"/>
          <c:h val="0.7578236220472440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9C8352">
                  <a:alpha val="97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C8352"/>
              </a:solidFill>
              <a:ln w="9525">
                <a:solidFill>
                  <a:srgbClr val="9C8352">
                    <a:alpha val="97000"/>
                  </a:srgbClr>
                </a:solidFill>
              </a:ln>
              <a:effectLst/>
            </c:spPr>
          </c:marker>
          <c:dPt>
            <c:idx val="6"/>
            <c:bubble3D val="0"/>
            <c:spPr>
              <a:ln w="28575" cap="rnd">
                <a:solidFill>
                  <a:srgbClr val="9C8352">
                    <a:alpha val="97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C4-4DC0-8A62-A2480C00781E}"/>
              </c:ext>
            </c:extLst>
          </c:dPt>
          <c:dLbls>
            <c:dLbl>
              <c:idx val="0"/>
              <c:layout>
                <c:manualLayout>
                  <c:x val="-3.6149744520041306E-2"/>
                  <c:y val="-5.1990134399029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C4-4DC0-8A62-A2480C00781E}"/>
                </c:ext>
              </c:extLst>
            </c:dLbl>
            <c:dLbl>
              <c:idx val="1"/>
              <c:layout>
                <c:manualLayout>
                  <c:x val="-3.6644015079487349E-2"/>
                  <c:y val="2.6147535578153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C4-4DC0-8A62-A2480C00781E}"/>
                </c:ext>
              </c:extLst>
            </c:dLbl>
            <c:dLbl>
              <c:idx val="2"/>
              <c:layout>
                <c:manualLayout>
                  <c:x val="-7.6552750364101722E-3"/>
                  <c:y val="2.0912906228809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C4-4DC0-8A62-A2480C00781E}"/>
                </c:ext>
              </c:extLst>
            </c:dLbl>
            <c:dLbl>
              <c:idx val="3"/>
              <c:layout>
                <c:manualLayout>
                  <c:x val="-5.3265750702562745E-2"/>
                  <c:y val="-2.7877889046810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C4-4DC0-8A62-A2480C00781E}"/>
                </c:ext>
              </c:extLst>
            </c:dLbl>
            <c:dLbl>
              <c:idx val="4"/>
              <c:layout>
                <c:manualLayout>
                  <c:x val="-1.7716360126582741E-2"/>
                  <c:y val="2.4069428507366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C4-4DC0-8A62-A2480C00781E}"/>
                </c:ext>
              </c:extLst>
            </c:dLbl>
            <c:dLbl>
              <c:idx val="5"/>
              <c:layout>
                <c:manualLayout>
                  <c:x val="-4.7475122148047451E-2"/>
                  <c:y val="-2.6974493255538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C4-4DC0-8A62-A2480C00781E}"/>
                </c:ext>
              </c:extLst>
            </c:dLbl>
            <c:dLbl>
              <c:idx val="6"/>
              <c:layout>
                <c:manualLayout>
                  <c:x val="-3.6446583753002609E-2"/>
                  <c:y val="4.1986187896725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C4-4DC0-8A62-A2480C00781E}"/>
                </c:ext>
              </c:extLst>
            </c:dLbl>
            <c:dLbl>
              <c:idx val="7"/>
              <c:layout>
                <c:manualLayout>
                  <c:x val="-5.5607890037085279E-2"/>
                  <c:y val="-2.9430159101096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C4-4DC0-8A62-A2480C00781E}"/>
                </c:ext>
              </c:extLst>
            </c:dLbl>
            <c:dLbl>
              <c:idx val="8"/>
              <c:layout>
                <c:manualLayout>
                  <c:x val="-3.5737335925075997E-2"/>
                  <c:y val="5.7693541713755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C4-4DC0-8A62-A2480C00781E}"/>
                </c:ext>
              </c:extLst>
            </c:dLbl>
            <c:dLbl>
              <c:idx val="9"/>
              <c:layout>
                <c:manualLayout>
                  <c:x val="-5.6720458924389341E-3"/>
                  <c:y val="3.6005817361289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C4-4DC0-8A62-A2480C00781E}"/>
                </c:ext>
              </c:extLst>
            </c:dLbl>
            <c:dLbl>
              <c:idx val="10"/>
              <c:layout>
                <c:manualLayout>
                  <c:x val="-3.3106109086187547E-3"/>
                  <c:y val="-4.334071287836593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C4-4DC0-8A62-A2480C00781E}"/>
                </c:ext>
              </c:extLst>
            </c:dLbl>
            <c:dLbl>
              <c:idx val="11"/>
              <c:layout>
                <c:manualLayout>
                  <c:x val="-4.553974769614974E-2"/>
                  <c:y val="-3.5304745832838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C4-4DC0-8A62-A2480C00781E}"/>
                </c:ext>
              </c:extLst>
            </c:dLbl>
            <c:dLbl>
              <c:idx val="13"/>
              <c:layout>
                <c:manualLayout>
                  <c:x val="-1.0070566697582485E-3"/>
                  <c:y val="-9.122549601768441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C4-4DC0-8A62-A2480C00781E}"/>
                </c:ext>
              </c:extLst>
            </c:dLbl>
            <c:dLbl>
              <c:idx val="14"/>
              <c:layout>
                <c:manualLayout>
                  <c:x val="-5.0212642429635516E-2"/>
                  <c:y val="-9.860254990824773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AC4-4DC0-8A62-A2480C00781E}"/>
                </c:ext>
              </c:extLst>
            </c:dLbl>
            <c:dLbl>
              <c:idx val="15"/>
              <c:layout>
                <c:manualLayout>
                  <c:x val="-2.4492537355910206E-2"/>
                  <c:y val="3.1920543311279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C4-4DC0-8A62-A2480C00781E}"/>
                </c:ext>
              </c:extLst>
            </c:dLbl>
            <c:dLbl>
              <c:idx val="16"/>
              <c:layout>
                <c:manualLayout>
                  <c:x val="-3.4096995136424446E-2"/>
                  <c:y val="-3.2028050523121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AC4-4DC0-8A62-A2480C00781E}"/>
                </c:ext>
              </c:extLst>
            </c:dLbl>
            <c:dLbl>
              <c:idx val="17"/>
              <c:layout>
                <c:manualLayout>
                  <c:x val="-4.7168493735620532E-3"/>
                  <c:y val="-2.6889732558451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AC4-4DC0-8A62-A2480C00781E}"/>
                </c:ext>
              </c:extLst>
            </c:dLbl>
            <c:dLbl>
              <c:idx val="18"/>
              <c:layout>
                <c:manualLayout>
                  <c:x val="-4.1767870380823309E-2"/>
                  <c:y val="2.5536913523018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AC4-4DC0-8A62-A2480C00781E}"/>
                </c:ext>
              </c:extLst>
            </c:dLbl>
            <c:dLbl>
              <c:idx val="19"/>
              <c:layout>
                <c:manualLayout>
                  <c:x val="-3.2652773526984036E-2"/>
                  <c:y val="2.3697250609631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C4-4DC0-8A62-A2480C00781E}"/>
                </c:ext>
              </c:extLst>
            </c:dLbl>
            <c:dLbl>
              <c:idx val="20"/>
              <c:layout>
                <c:manualLayout>
                  <c:x val="-3.7480132133761765E-2"/>
                  <c:y val="-3.8936286772734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AC4-4DC0-8A62-A2480C00781E}"/>
                </c:ext>
              </c:extLst>
            </c:dLbl>
            <c:dLbl>
              <c:idx val="21"/>
              <c:layout>
                <c:manualLayout>
                  <c:x val="-2.9981069990860275E-2"/>
                  <c:y val="-4.780886414919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AC4-4DC0-8A62-A2480C00781E}"/>
                </c:ext>
              </c:extLst>
            </c:dLbl>
            <c:dLbl>
              <c:idx val="22"/>
              <c:layout>
                <c:manualLayout>
                  <c:x val="-2.2540087000673444E-2"/>
                  <c:y val="3.9393611437809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AC4-4DC0-8A62-A2480C00781E}"/>
                </c:ext>
              </c:extLst>
            </c:dLbl>
            <c:dLbl>
              <c:idx val="23"/>
              <c:layout>
                <c:manualLayout>
                  <c:x val="-5.0120938504315965E-4"/>
                  <c:y val="1.5817926360672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AC4-4DC0-8A62-A2480C00781E}"/>
                </c:ext>
              </c:extLst>
            </c:dLbl>
            <c:dLbl>
              <c:idx val="24"/>
              <c:layout>
                <c:manualLayout>
                  <c:x val="-4.6430224433235683E-2"/>
                  <c:y val="-3.1713909182504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AC4-4DC0-8A62-A2480C00781E}"/>
                </c:ext>
              </c:extLst>
            </c:dLbl>
            <c:dLbl>
              <c:idx val="25"/>
              <c:layout>
                <c:manualLayout>
                  <c:x val="-4.8600550666260837E-2"/>
                  <c:y val="-3.2270839638507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AC4-4DC0-8A62-A2480C00781E}"/>
                </c:ext>
              </c:extLst>
            </c:dLbl>
            <c:dLbl>
              <c:idx val="26"/>
              <c:layout>
                <c:manualLayout>
                  <c:x val="-2.5912838633686864E-2"/>
                  <c:y val="-3.309692671394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AC4-4DC0-8A62-A2480C00781E}"/>
                </c:ext>
              </c:extLst>
            </c:dLbl>
            <c:dLbl>
              <c:idx val="27"/>
              <c:layout>
                <c:manualLayout>
                  <c:x val="-4.5896233530054063E-3"/>
                  <c:y val="-4.1328741250972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AC4-4DC0-8A62-A2480C00781E}"/>
                </c:ext>
              </c:extLst>
            </c:dLbl>
            <c:dLbl>
              <c:idx val="28"/>
              <c:layout>
                <c:manualLayout>
                  <c:x val="-7.0671378091874517E-3"/>
                  <c:y val="2.3640661938534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AC4-4DC0-8A62-A2480C00781E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rgbClr val="9C8352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AI!$A$2:$A$30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AI!$D$2:$D$30</c:f>
              <c:numCache>
                <c:formatCode>0.00%</c:formatCode>
                <c:ptCount val="29"/>
                <c:pt idx="0">
                  <c:v>1.1910738904342343E-2</c:v>
                </c:pt>
                <c:pt idx="1">
                  <c:v>8.0615366974512194E-3</c:v>
                </c:pt>
                <c:pt idx="2">
                  <c:v>1.376271355105411E-2</c:v>
                </c:pt>
                <c:pt idx="3">
                  <c:v>2.3970189124853884E-2</c:v>
                </c:pt>
                <c:pt idx="4">
                  <c:v>1.6505473922194664E-2</c:v>
                </c:pt>
                <c:pt idx="5">
                  <c:v>2.3876846493521339E-2</c:v>
                </c:pt>
                <c:pt idx="6">
                  <c:v>2.4387504727243162E-2</c:v>
                </c:pt>
                <c:pt idx="7">
                  <c:v>2.5086012753828747E-2</c:v>
                </c:pt>
                <c:pt idx="8">
                  <c:v>2.6275581409351725E-2</c:v>
                </c:pt>
                <c:pt idx="9">
                  <c:v>2.7708067269204294E-2</c:v>
                </c:pt>
                <c:pt idx="10">
                  <c:v>3.5545513446243147E-2</c:v>
                </c:pt>
                <c:pt idx="11">
                  <c:v>3.8910408278840562E-2</c:v>
                </c:pt>
                <c:pt idx="12">
                  <c:v>4.1242791072807997E-2</c:v>
                </c:pt>
                <c:pt idx="13">
                  <c:v>3.1322159460564998E-2</c:v>
                </c:pt>
                <c:pt idx="14">
                  <c:v>1.9214430820256308E-2</c:v>
                </c:pt>
                <c:pt idx="15">
                  <c:v>4.2346175980706984E-3</c:v>
                </c:pt>
                <c:pt idx="16">
                  <c:v>2.0730157532360034E-2</c:v>
                </c:pt>
                <c:pt idx="17">
                  <c:v>1.9115717028237739E-2</c:v>
                </c:pt>
                <c:pt idx="18">
                  <c:v>1.2129877444189969E-2</c:v>
                </c:pt>
                <c:pt idx="19">
                  <c:v>5.3994824413946662E-3</c:v>
                </c:pt>
                <c:pt idx="20">
                  <c:v>7.1865566668121101E-3</c:v>
                </c:pt>
                <c:pt idx="21">
                  <c:v>9.7468673694501018E-3</c:v>
                </c:pt>
                <c:pt idx="22">
                  <c:v>9.8551639688977764E-3</c:v>
                </c:pt>
                <c:pt idx="23">
                  <c:v>1.0371097293675869E-2</c:v>
                </c:pt>
                <c:pt idx="24">
                  <c:v>1.9901016957538691E-2</c:v>
                </c:pt>
                <c:pt idx="25">
                  <c:v>2.7045753739450295E-2</c:v>
                </c:pt>
                <c:pt idx="26">
                  <c:v>3.0365159540095103E-2</c:v>
                </c:pt>
                <c:pt idx="27">
                  <c:v>2.1140136720079965E-2</c:v>
                </c:pt>
                <c:pt idx="28">
                  <c:v>2.026615307349593E-2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9AC4-4DC0-8A62-A2480C007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3474255"/>
        <c:axId val="1"/>
      </c:lineChart>
      <c:catAx>
        <c:axId val="1913474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4.5000000000000012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913474255"/>
        <c:crosses val="autoZero"/>
        <c:crossBetween val="between"/>
        <c:majorUnit val="1.0000000000000002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ontserrat" pitchFamily="2" charset="0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Montserrat" pitchFamily="2" charset="0"/>
                <a:ea typeface="Calibri"/>
                <a:cs typeface="Calibri"/>
              </a:defRPr>
            </a:pPr>
            <a:r>
              <a:rPr lang="it-IT">
                <a:latin typeface="Montserrat" pitchFamily="2" charset="0"/>
              </a:rPr>
              <a:t>Importo Deliberato (in €mln.) per Programmi </a:t>
            </a:r>
          </a:p>
        </c:rich>
      </c:tx>
      <c:layout>
        <c:manualLayout>
          <c:xMode val="edge"/>
          <c:yMode val="edge"/>
          <c:x val="0.22967850696226533"/>
          <c:y val="9.4943993652012951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754066192674107E-2"/>
          <c:y val="8.6025587019451344E-2"/>
          <c:w val="0.90924592504723567"/>
          <c:h val="0.73550433294683881"/>
        </c:manualLayout>
      </c:layout>
      <c:lineChart>
        <c:grouping val="standard"/>
        <c:varyColors val="0"/>
        <c:ser>
          <c:idx val="0"/>
          <c:order val="0"/>
          <c:tx>
            <c:strRef>
              <c:f>Progr.!$C$42</c:f>
              <c:strCache>
                <c:ptCount val="1"/>
                <c:pt idx="0">
                  <c:v>Cultura &amp; Identità 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Pt>
            <c:idx val="6"/>
            <c:bubble3D val="0"/>
            <c:spPr>
              <a:ln w="28575" cap="rnd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25-47C3-8ECA-F2D626368EC3}"/>
              </c:ext>
            </c:extLst>
          </c:dPt>
          <c:dLbls>
            <c:dLbl>
              <c:idx val="0"/>
              <c:layout>
                <c:manualLayout>
                  <c:x val="-1.2144345587913047E-2"/>
                  <c:y val="-1.917598236896764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Montserrat" pitchFamily="2" charset="0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25-47C3-8ECA-F2D626368EC3}"/>
                </c:ext>
              </c:extLst>
            </c:dLbl>
            <c:dLbl>
              <c:idx val="2"/>
              <c:layout>
                <c:manualLayout>
                  <c:x val="-1.214434558791303E-2"/>
                  <c:y val="-2.30111788427613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Montserrat" pitchFamily="2" charset="0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25-47C3-8ECA-F2D626368EC3}"/>
                </c:ext>
              </c:extLst>
            </c:dLbl>
            <c:dLbl>
              <c:idx val="3"/>
              <c:layout>
                <c:manualLayout>
                  <c:x val="-1.214434558791303E-2"/>
                  <c:y val="-1.917598236896778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Montserrat" pitchFamily="2" charset="0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25-47C3-8ECA-F2D626368EC3}"/>
                </c:ext>
              </c:extLst>
            </c:dLbl>
            <c:dLbl>
              <c:idx val="4"/>
              <c:layout>
                <c:manualLayout>
                  <c:x val="-2.6312748773811564E-2"/>
                  <c:y val="2.301117884276117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Montserrat" pitchFamily="2" charset="0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25-47C3-8ECA-F2D626368EC3}"/>
                </c:ext>
              </c:extLst>
            </c:dLbl>
            <c:dLbl>
              <c:idx val="9"/>
              <c:layout>
                <c:manualLayout>
                  <c:x val="0"/>
                  <c:y val="-1.449275362318840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Montserrat" pitchFamily="2" charset="0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25-47C3-8ECA-F2D626368EC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Montserrat" pitchFamily="2" charset="0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Tot!$C$3:$L$3</c:f>
              <c:numCache>
                <c:formatCode>0_ ;\-0\ 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Progr.!$D$48:$M$48</c:f>
              <c:numCache>
                <c:formatCode>_(* #,##0.00_);_(* \(#,##0.00\);_(* "-"??_);_(@_)</c:formatCode>
                <c:ptCount val="10"/>
                <c:pt idx="0">
                  <c:v>1.50895578</c:v>
                </c:pt>
                <c:pt idx="1">
                  <c:v>1.6906508</c:v>
                </c:pt>
                <c:pt idx="2">
                  <c:v>1.8038536299999999</c:v>
                </c:pt>
                <c:pt idx="3">
                  <c:v>1.83914354</c:v>
                </c:pt>
                <c:pt idx="4">
                  <c:v>1.7373251200000002</c:v>
                </c:pt>
                <c:pt idx="5">
                  <c:v>1.4750930600000001</c:v>
                </c:pt>
                <c:pt idx="6">
                  <c:v>1.8693340999999999</c:v>
                </c:pt>
                <c:pt idx="7">
                  <c:v>2.4858478700000002</c:v>
                </c:pt>
                <c:pt idx="8">
                  <c:v>2.2346623600000002</c:v>
                </c:pt>
                <c:pt idx="9">
                  <c:v>2.3289330000000001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325-47C3-8ECA-F2D626368EC3}"/>
            </c:ext>
          </c:extLst>
        </c:ser>
        <c:ser>
          <c:idx val="1"/>
          <c:order val="1"/>
          <c:tx>
            <c:strRef>
              <c:f>Progr.!$C$43</c:f>
              <c:strCache>
                <c:ptCount val="1"/>
                <c:pt idx="0">
                  <c:v>Ricerca e Sviluppo Territoriale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4408979165753591E-2"/>
                  <c:y val="4.218716121172881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Montserrat" pitchFamily="2" charset="0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25-47C3-8ECA-F2D626368EC3}"/>
                </c:ext>
              </c:extLst>
            </c:dLbl>
            <c:dLbl>
              <c:idx val="2"/>
              <c:layout>
                <c:manualLayout>
                  <c:x val="-1.4168403185898534E-2"/>
                  <c:y val="2.684637531655470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Montserrat" pitchFamily="2" charset="0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25-47C3-8ECA-F2D626368EC3}"/>
                </c:ext>
              </c:extLst>
            </c:dLbl>
            <c:dLbl>
              <c:idx val="4"/>
              <c:layout>
                <c:manualLayout>
                  <c:x val="-2.024057597985505E-3"/>
                  <c:y val="-1.15055894213807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Montserrat" pitchFamily="2" charset="0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25-47C3-8ECA-F2D626368EC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Montserrat" pitchFamily="2" charset="0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Tot!$C$3:$L$3</c:f>
              <c:numCache>
                <c:formatCode>0_ ;\-0\ 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Progr.!$D$49:$M$49</c:f>
              <c:numCache>
                <c:formatCode>_(* #,##0.00_);_(* \(#,##0.00\);_(* "-"??_);_(@_)</c:formatCode>
                <c:ptCount val="10"/>
                <c:pt idx="0">
                  <c:v>1.342584</c:v>
                </c:pt>
                <c:pt idx="1">
                  <c:v>1.16123157</c:v>
                </c:pt>
                <c:pt idx="2">
                  <c:v>1.645</c:v>
                </c:pt>
                <c:pt idx="3">
                  <c:v>1.5049999999999999</c:v>
                </c:pt>
                <c:pt idx="4">
                  <c:v>1.8737302499999999</c:v>
                </c:pt>
                <c:pt idx="5">
                  <c:v>4.9445130300000004</c:v>
                </c:pt>
                <c:pt idx="6">
                  <c:v>8.5079832300000007</c:v>
                </c:pt>
                <c:pt idx="7">
                  <c:v>9.4089677100000007</c:v>
                </c:pt>
                <c:pt idx="8">
                  <c:v>6.8840264400000004</c:v>
                </c:pt>
                <c:pt idx="9">
                  <c:v>5.6280911799999993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325-47C3-8ECA-F2D626368EC3}"/>
            </c:ext>
          </c:extLst>
        </c:ser>
        <c:ser>
          <c:idx val="2"/>
          <c:order val="2"/>
          <c:tx>
            <c:strRef>
              <c:f>Progr.!$C$44</c:f>
              <c:strCache>
                <c:ptCount val="1"/>
                <c:pt idx="0">
                  <c:v>Società inclusiva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pPr>
              <a:ln>
                <a:solidFill>
                  <a:srgbClr val="FFC000"/>
                </a:solidFill>
              </a:ln>
            </c:spPr>
          </c:marker>
          <c:dLbls>
            <c:dLbl>
              <c:idx val="6"/>
              <c:layout>
                <c:manualLayout>
                  <c:x val="-5.0601439949637769E-2"/>
                  <c:y val="-4.218716121172895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Montserrat" pitchFamily="2" charset="0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325-47C3-8ECA-F2D626368EC3}"/>
                </c:ext>
              </c:extLst>
            </c:dLbl>
            <c:dLbl>
              <c:idx val="9"/>
              <c:layout>
                <c:manualLayout>
                  <c:x val="-1.551394463116051E-16"/>
                  <c:y val="1.449275362318840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Montserrat" pitchFamily="2" charset="0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25-47C3-8ECA-F2D626368EC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Montserrat" pitchFamily="2" charset="0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Tot!$C$3:$L$3</c:f>
              <c:numCache>
                <c:formatCode>0_ ;\-0\ 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Progr.!$D$50:$M$50</c:f>
              <c:numCache>
                <c:formatCode>_(* #,##0.00_);_(* \(#,##0.00\);_(* "-"??_);_(@_)</c:formatCode>
                <c:ptCount val="10"/>
                <c:pt idx="0">
                  <c:v>2.2332999999999999E-2</c:v>
                </c:pt>
                <c:pt idx="1">
                  <c:v>0.39458399999999999</c:v>
                </c:pt>
                <c:pt idx="2">
                  <c:v>0.65592799999999996</c:v>
                </c:pt>
                <c:pt idx="3">
                  <c:v>0.93602165000000004</c:v>
                </c:pt>
                <c:pt idx="4">
                  <c:v>0.81584500000000004</c:v>
                </c:pt>
                <c:pt idx="5">
                  <c:v>2.2650711000000001</c:v>
                </c:pt>
                <c:pt idx="6">
                  <c:v>1.92263757</c:v>
                </c:pt>
                <c:pt idx="7">
                  <c:v>5.2239162000000006</c:v>
                </c:pt>
                <c:pt idx="8">
                  <c:v>2.9114211999999999</c:v>
                </c:pt>
                <c:pt idx="9">
                  <c:v>3.6827420200000001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325-47C3-8ECA-F2D626368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906607"/>
        <c:axId val="1"/>
      </c:lineChart>
      <c:catAx>
        <c:axId val="1424906607"/>
        <c:scaling>
          <c:orientation val="minMax"/>
        </c:scaling>
        <c:delete val="0"/>
        <c:axPos val="b"/>
        <c:numFmt formatCode="0_ ;\-0\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Montserrat" pitchFamily="2" charset="0"/>
                <a:ea typeface="Calibri"/>
                <a:cs typeface="Calibri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Montserrat" pitchFamily="2" charset="0"/>
                <a:ea typeface="Calibri"/>
                <a:cs typeface="Calibri"/>
              </a:defRPr>
            </a:pPr>
            <a:endParaRPr lang="it-IT"/>
          </a:p>
        </c:txPr>
        <c:crossAx val="1424906607"/>
        <c:crosses val="autoZero"/>
        <c:crossBetween val="between"/>
        <c:majorUnit val="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788439865619101"/>
          <c:y val="0.88696413663024143"/>
          <c:w val="0.7578128880678906"/>
          <c:h val="7.3593390111950319E-2"/>
        </c:manualLayout>
      </c:layout>
      <c:overlay val="0"/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Montserrat" pitchFamily="2" charset="0"/>
              <a:ea typeface="Calibri"/>
              <a:cs typeface="Calibri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Montserrat" pitchFamily="2" charset="0"/>
                <a:ea typeface="Calibri"/>
                <a:cs typeface="Calibri"/>
              </a:defRPr>
            </a:pPr>
            <a:r>
              <a:rPr lang="it-IT" sz="1200" b="1" i="0" u="none" strike="noStrike" baseline="0" dirty="0">
                <a:solidFill>
                  <a:schemeClr val="tx1"/>
                </a:solidFill>
                <a:latin typeface="Montserrat" pitchFamily="2" charset="0"/>
                <a:ea typeface="Calibri"/>
                <a:cs typeface="Calibri"/>
              </a:rPr>
              <a:t>% importo deliberato (2025-2024) </a:t>
            </a: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Montserrat" pitchFamily="2" charset="0"/>
                <a:ea typeface="Calibri"/>
                <a:cs typeface="Calibri"/>
              </a:defRPr>
            </a:pPr>
            <a:r>
              <a:rPr lang="it-IT" sz="1200" b="1" i="0" u="none" strike="noStrike" baseline="0" dirty="0">
                <a:solidFill>
                  <a:schemeClr val="tx1"/>
                </a:solidFill>
                <a:latin typeface="Montserrat" pitchFamily="2" charset="0"/>
                <a:ea typeface="Calibri"/>
                <a:cs typeface="Calibri"/>
              </a:rPr>
              <a:t>per  area geografica del beneficiario </a:t>
            </a:r>
          </a:p>
        </c:rich>
      </c:tx>
      <c:layout>
        <c:manualLayout>
          <c:xMode val="edge"/>
          <c:yMode val="edge"/>
          <c:x val="0.15443490218634509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9C8352"/>
            </a:solidFill>
          </c:spPr>
          <c:dPt>
            <c:idx val="0"/>
            <c:bubble3D val="0"/>
            <c:spPr>
              <a:solidFill>
                <a:srgbClr val="9C835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8F-4749-B76F-484640B1C73A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8F-4749-B76F-484640B1C73A}"/>
              </c:ext>
            </c:extLst>
          </c:dPt>
          <c:dLbls>
            <c:dLbl>
              <c:idx val="0"/>
              <c:layout>
                <c:manualLayout>
                  <c:x val="6.5251014077785732E-2"/>
                  <c:y val="-0.12811621319612276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3333"/>
                      </a:solidFill>
                      <a:latin typeface="Montserrat" pitchFamily="2" charset="0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F-4749-B76F-484640B1C73A}"/>
                </c:ext>
              </c:extLst>
            </c:dLbl>
            <c:dLbl>
              <c:idx val="1"/>
              <c:layout>
                <c:manualLayout>
                  <c:x val="-4.4735345581802304E-2"/>
                  <c:y val="9.8676371213487282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3333"/>
                      </a:solidFill>
                      <a:latin typeface="Montserrat" pitchFamily="2" charset="0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F-4749-B76F-484640B1C73A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Montserrat" pitchFamily="2" charset="0"/>
                    <a:ea typeface="Calibri"/>
                    <a:cs typeface="Calibri"/>
                  </a:defRPr>
                </a:pPr>
                <a:endParaRPr lang="it-IT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'[!! DB Dati Attività Istituzionale FMPS.xls]Area'!$K$20:$K$21</c:f>
              <c:strCache>
                <c:ptCount val="2"/>
                <c:pt idx="0">
                  <c:v> Siena </c:v>
                </c:pt>
                <c:pt idx="1">
                  <c:v> Altro </c:v>
                </c:pt>
              </c:strCache>
            </c:strRef>
          </c:cat>
          <c:val>
            <c:numRef>
              <c:f>'[!! DB Dati Attività Istituzionale FMPS.xls]Area'!$M$20:$M$21</c:f>
              <c:numCache>
                <c:formatCode>0.00%</c:formatCode>
                <c:ptCount val="2"/>
                <c:pt idx="0">
                  <c:v>0.8278232013866389</c:v>
                </c:pt>
                <c:pt idx="1">
                  <c:v>0.1721767986133611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8F-4749-B76F-484640B1C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047013576307581E-2"/>
          <c:y val="2.4691358024691357E-2"/>
          <c:w val="0.90305990641770706"/>
          <c:h val="0.90041865137228216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9C8352"/>
            </a:solidFill>
            <a:ln w="28575" cap="rnd">
              <a:solidFill>
                <a:srgbClr val="9C8352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5462668816039986E-17"/>
                  <c:y val="-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5C-43CF-BE3F-CE76A36CED32}"/>
                </c:ext>
              </c:extLst>
            </c:dLbl>
            <c:dLbl>
              <c:idx val="6"/>
              <c:layout>
                <c:manualLayout>
                  <c:x val="-1.944444444444444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5C-43CF-BE3F-CE76A36CED32}"/>
                </c:ext>
              </c:extLst>
            </c:dLbl>
            <c:dLbl>
              <c:idx val="7"/>
              <c:layout>
                <c:manualLayout>
                  <c:x val="-6.063356102058967E-3"/>
                  <c:y val="-1.74897119341563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5C-43CF-BE3F-CE76A36CED32}"/>
                </c:ext>
              </c:extLst>
            </c:dLbl>
            <c:dLbl>
              <c:idx val="8"/>
              <c:layout>
                <c:manualLayout>
                  <c:x val="5.2710206293550745E-3"/>
                  <c:y val="-2.1604938271604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5C-43CF-BE3F-CE76A36CED32}"/>
                </c:ext>
              </c:extLst>
            </c:dLbl>
            <c:numFmt formatCode="#,##0;[Red]#,##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'20,2'!$C$28:$L$28</c:f>
              <c:numCache>
                <c:formatCode>0_ ;\-0\ 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'20,2'!$C$32:$L$32</c:f>
              <c:numCache>
                <c:formatCode>_(* #,##0.00_);_(* \(#,##0.00\);_(* "-"??_);_(@_)</c:formatCode>
                <c:ptCount val="10"/>
                <c:pt idx="0">
                  <c:v>16</c:v>
                </c:pt>
                <c:pt idx="1">
                  <c:v>21</c:v>
                </c:pt>
                <c:pt idx="2">
                  <c:v>27</c:v>
                </c:pt>
                <c:pt idx="3">
                  <c:v>101</c:v>
                </c:pt>
                <c:pt idx="4">
                  <c:v>51</c:v>
                </c:pt>
                <c:pt idx="5">
                  <c:v>21</c:v>
                </c:pt>
                <c:pt idx="6">
                  <c:v>48</c:v>
                </c:pt>
                <c:pt idx="7">
                  <c:v>70</c:v>
                </c:pt>
                <c:pt idx="8">
                  <c:v>71</c:v>
                </c:pt>
                <c:pt idx="9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5C-43CF-BE3F-CE76A36CE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018496"/>
        <c:axId val="1"/>
      </c:barChart>
      <c:catAx>
        <c:axId val="991018496"/>
        <c:scaling>
          <c:orientation val="minMax"/>
        </c:scaling>
        <c:delete val="0"/>
        <c:axPos val="b"/>
        <c:numFmt formatCode="0_ ;\-0\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it-IT" b="1"/>
                  <a:t>Soggetti Beneficiari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991018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 b="0" i="0" u="none" strike="noStrike" baseline="0">
          <a:solidFill>
            <a:srgbClr val="000000"/>
          </a:solidFill>
          <a:latin typeface="Montserrat" pitchFamily="2" charset="0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605771887813835E-2"/>
          <c:y val="5.0346761262350735E-2"/>
          <c:w val="0.90302514182399418"/>
          <c:h val="0.64414986935977392"/>
        </c:manualLayout>
      </c:layout>
      <c:lineChart>
        <c:grouping val="standard"/>
        <c:varyColors val="0"/>
        <c:ser>
          <c:idx val="0"/>
          <c:order val="0"/>
          <c:tx>
            <c:v>Importi Complessivi (Delibere + Cofinanziamenti, netto interventi di Sistema)</c:v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4809728743589896E-2"/>
                  <c:y val="-3.3955743901501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653-4A88-9EA6-ACB20DB83B8F}"/>
                </c:ext>
              </c:extLst>
            </c:dLbl>
            <c:dLbl>
              <c:idx val="1"/>
              <c:layout>
                <c:manualLayout>
                  <c:x val="-3.24890801606839E-2"/>
                  <c:y val="-4.668914786456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53-4A88-9EA6-ACB20DB83B8F}"/>
                </c:ext>
              </c:extLst>
            </c:dLbl>
            <c:dLbl>
              <c:idx val="2"/>
              <c:layout>
                <c:manualLayout>
                  <c:x val="-4.7163268137050962E-2"/>
                  <c:y val="-4.5214770158251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53-4A88-9EA6-ACB20DB83B8F}"/>
                </c:ext>
              </c:extLst>
            </c:dLbl>
            <c:dLbl>
              <c:idx val="7"/>
              <c:layout>
                <c:manualLayout>
                  <c:x val="-8.243559313599276E-2"/>
                  <c:y val="4.55062571103526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53-4A88-9EA6-ACB20DB83B8F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'21'!$D$16:$M$16</c:f>
              <c:numCache>
                <c:formatCode>0_ ;\-0\ 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'21'!$D$27:$M$27</c:f>
              <c:numCache>
                <c:formatCode>_-* #,##0.0_-;\-* #,##0.0_-;_-* "-"??_-;_-@_-</c:formatCode>
                <c:ptCount val="10"/>
                <c:pt idx="0">
                  <c:v>6.2297192580952387</c:v>
                </c:pt>
                <c:pt idx="1">
                  <c:v>9.1605988375324685</c:v>
                </c:pt>
                <c:pt idx="2">
                  <c:v>9.3178594077777745</c:v>
                </c:pt>
                <c:pt idx="3">
                  <c:v>20.173700189999998</c:v>
                </c:pt>
                <c:pt idx="4">
                  <c:v>16.183219814444445</c:v>
                </c:pt>
                <c:pt idx="5">
                  <c:v>20.816079524600099</c:v>
                </c:pt>
                <c:pt idx="6">
                  <c:v>26.24604257360205</c:v>
                </c:pt>
                <c:pt idx="7">
                  <c:v>32.432078900814226</c:v>
                </c:pt>
                <c:pt idx="8">
                  <c:v>32.353574646464644</c:v>
                </c:pt>
                <c:pt idx="9">
                  <c:v>44.392458167433993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53-4A88-9EA6-ACB20DB83B8F}"/>
            </c:ext>
          </c:extLst>
        </c:ser>
        <c:ser>
          <c:idx val="1"/>
          <c:order val="1"/>
          <c:tx>
            <c:v>Focus Cofinanziamenti, netto interventi di Sistema</c:v>
          </c:tx>
          <c:spPr>
            <a:ln>
              <a:solidFill>
                <a:srgbClr val="9C8352"/>
              </a:solidFill>
            </a:ln>
          </c:spPr>
          <c:marker>
            <c:spPr>
              <a:solidFill>
                <a:srgbClr val="9C8352"/>
              </a:solidFill>
              <a:ln>
                <a:solidFill>
                  <a:srgbClr val="9C8352"/>
                </a:solidFill>
              </a:ln>
            </c:spPr>
          </c:marker>
          <c:dLbls>
            <c:dLbl>
              <c:idx val="0"/>
              <c:layout>
                <c:manualLayout>
                  <c:x val="-2.3206485829059928E-3"/>
                  <c:y val="2.1222339938438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53-4A88-9EA6-ACB20DB83B8F}"/>
                </c:ext>
              </c:extLst>
            </c:dLbl>
            <c:dLbl>
              <c:idx val="1"/>
              <c:layout>
                <c:manualLayout>
                  <c:x val="-1.8565188663247943E-2"/>
                  <c:y val="5.517808383994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53-4A88-9EA6-ACB20DB83B8F}"/>
                </c:ext>
              </c:extLst>
            </c:dLbl>
            <c:dLbl>
              <c:idx val="4"/>
              <c:layout>
                <c:manualLayout>
                  <c:x val="-1.3923891497436043E-2"/>
                  <c:y val="3.3955743901501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53-4A88-9EA6-ACB20DB83B8F}"/>
                </c:ext>
              </c:extLst>
            </c:dLbl>
            <c:dLbl>
              <c:idx val="5"/>
              <c:layout>
                <c:manualLayout>
                  <c:x val="-1.1603242914529965E-2"/>
                  <c:y val="2.5466807926126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53-4A88-9EA6-ACB20DB83B8F}"/>
                </c:ext>
              </c:extLst>
            </c:dLbl>
            <c:dLbl>
              <c:idx val="6"/>
              <c:layout>
                <c:manualLayout>
                  <c:x val="-9.2825943316239713E-3"/>
                  <c:y val="3.8200211889189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53-4A88-9EA6-ACB20DB83B8F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'21'!$D$16:$M$16</c:f>
              <c:numCache>
                <c:formatCode>0_ ;\-0\ 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'21'!$D$10:$M$10</c:f>
              <c:numCache>
                <c:formatCode>_-* #,##0.0_-;\-* #,##0.0_-;_-* "-"??_-;_-@_-</c:formatCode>
                <c:ptCount val="10"/>
                <c:pt idx="0">
                  <c:v>3.3558464780952382</c:v>
                </c:pt>
                <c:pt idx="1">
                  <c:v>5.9141324675324682</c:v>
                </c:pt>
                <c:pt idx="2">
                  <c:v>5.2130777777777748</c:v>
                </c:pt>
                <c:pt idx="3">
                  <c:v>15.893535</c:v>
                </c:pt>
                <c:pt idx="4">
                  <c:v>11.756319444444443</c:v>
                </c:pt>
                <c:pt idx="5">
                  <c:v>12.131402334600098</c:v>
                </c:pt>
                <c:pt idx="6">
                  <c:v>13.946087673602051</c:v>
                </c:pt>
                <c:pt idx="7">
                  <c:v>15.313347120814226</c:v>
                </c:pt>
                <c:pt idx="8">
                  <c:v>20.323464646464647</c:v>
                </c:pt>
                <c:pt idx="9">
                  <c:v>32.752691967433989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53-4A88-9EA6-ACB20DB83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1021856"/>
        <c:axId val="1"/>
      </c:lineChart>
      <c:catAx>
        <c:axId val="991021856"/>
        <c:scaling>
          <c:orientation val="minMax"/>
        </c:scaling>
        <c:delete val="0"/>
        <c:axPos val="b"/>
        <c:numFmt formatCode="0_ ;\-0\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97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991021856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2407674737410972E-2"/>
          <c:y val="0.8286659236178483"/>
          <c:w val="0.92705149425968181"/>
          <c:h val="0.1478922186626754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 b="0" i="0" u="none" strike="noStrike" baseline="0">
          <a:solidFill>
            <a:srgbClr val="000000"/>
          </a:solidFill>
          <a:latin typeface="Montserrat" pitchFamily="2" charset="0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/>
            </a:pPr>
            <a:r>
              <a:rPr lang="it-IT" sz="1600" b="1"/>
              <a:t>Patrimonio Netto (PN) al 31.12 (in €mln.)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900242350333168"/>
          <c:y val="0.15053149230798255"/>
          <c:w val="0.88741907261592312"/>
          <c:h val="0.68951764477926636"/>
        </c:manualLayout>
      </c:layout>
      <c:lineChart>
        <c:grouping val="standard"/>
        <c:varyColors val="0"/>
        <c:ser>
          <c:idx val="0"/>
          <c:order val="0"/>
          <c:tx>
            <c:strRef>
              <c:f>Tot!$F$49</c:f>
              <c:strCache>
                <c:ptCount val="1"/>
                <c:pt idx="0">
                  <c:v> PN 31.12 (€mln.) </c:v>
                </c:pt>
              </c:strCache>
            </c:strRef>
          </c:tx>
          <c:spPr>
            <a:ln w="28575" cap="rnd">
              <a:solidFill>
                <a:srgbClr val="9C8352">
                  <a:alpha val="97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C8352"/>
              </a:solidFill>
              <a:ln w="9525">
                <a:solidFill>
                  <a:srgbClr val="9C8352">
                    <a:alpha val="97000"/>
                  </a:srgbClr>
                </a:solidFill>
              </a:ln>
              <a:effectLst/>
            </c:spPr>
          </c:marker>
          <c:dPt>
            <c:idx val="6"/>
            <c:bubble3D val="0"/>
            <c:spPr>
              <a:ln w="28575" cap="rnd">
                <a:solidFill>
                  <a:srgbClr val="9C8352">
                    <a:alpha val="97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8C-4025-AA02-6EC6BDFDE8A4}"/>
              </c:ext>
            </c:extLst>
          </c:dPt>
          <c:dLbls>
            <c:dLbl>
              <c:idx val="0"/>
              <c:layout>
                <c:manualLayout>
                  <c:x val="-5.6657369171553625E-2"/>
                  <c:y val="-2.0965763257493365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rgbClr val="9C8352"/>
                      </a:solidFill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8C-4025-AA02-6EC6BDFDE8A4}"/>
                </c:ext>
              </c:extLst>
            </c:dLbl>
            <c:dLbl>
              <c:idx val="1"/>
              <c:layout>
                <c:manualLayout>
                  <c:x val="-2.7344076325714076E-2"/>
                  <c:y val="-4.3260392451153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58C-4025-AA02-6EC6BDFDE8A4}"/>
                </c:ext>
              </c:extLst>
            </c:dLbl>
            <c:dLbl>
              <c:idx val="2"/>
              <c:layout>
                <c:manualLayout>
                  <c:x val="-3.704767084449704E-2"/>
                  <c:y val="-3.9592560994271074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rgbClr val="9C8352"/>
                      </a:solidFill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8C-4025-AA02-6EC6BDFDE8A4}"/>
                </c:ext>
              </c:extLst>
            </c:dLbl>
            <c:dLbl>
              <c:idx val="3"/>
              <c:layout>
                <c:manualLayout>
                  <c:x val="-3.4180095407142584E-2"/>
                  <c:y val="-4.658811494739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58C-4025-AA02-6EC6BDFDE8A4}"/>
                </c:ext>
              </c:extLst>
            </c:dLbl>
            <c:dLbl>
              <c:idx val="4"/>
              <c:layout>
                <c:manualLayout>
                  <c:x val="-5.9081075401613427E-2"/>
                  <c:y val="-3.1102938247951486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rgbClr val="9C8352"/>
                      </a:solidFill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8C-4025-AA02-6EC6BDFDE8A4}"/>
                </c:ext>
              </c:extLst>
            </c:dLbl>
            <c:dLbl>
              <c:idx val="5"/>
              <c:layout>
                <c:manualLayout>
                  <c:x val="-3.6924191885656116E-3"/>
                  <c:y val="3.0749990043035049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rgbClr val="9C8352"/>
                      </a:solidFill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8C-4025-AA02-6EC6BDFDE8A4}"/>
                </c:ext>
              </c:extLst>
            </c:dLbl>
            <c:dLbl>
              <c:idx val="6"/>
              <c:layout>
                <c:manualLayout>
                  <c:x val="-5.3628946482259937E-2"/>
                  <c:y val="-4.3569582415371039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rgbClr val="9C8352"/>
                      </a:solidFill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8C-4025-AA02-6EC6BDFDE8A4}"/>
                </c:ext>
              </c:extLst>
            </c:dLbl>
            <c:dLbl>
              <c:idx val="7"/>
              <c:layout>
                <c:manualLayout>
                  <c:x val="-5.6550687759863362E-2"/>
                  <c:y val="-4.5289777966943341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rgbClr val="9C8352"/>
                      </a:solidFill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8C-4025-AA02-6EC6BDFDE8A4}"/>
                </c:ext>
              </c:extLst>
            </c:dLbl>
            <c:dLbl>
              <c:idx val="8"/>
              <c:layout>
                <c:manualLayout>
                  <c:x val="-4.2943646756979127E-2"/>
                  <c:y val="-3.5214686561969806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rgbClr val="9C8352"/>
                      </a:solidFill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C-4025-AA02-6EC6BDFDE8A4}"/>
                </c:ext>
              </c:extLst>
            </c:dLbl>
            <c:dLbl>
              <c:idx val="9"/>
              <c:layout>
                <c:manualLayout>
                  <c:x val="0"/>
                  <c:y val="-2.2099447513812171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rgbClr val="9C8352"/>
                      </a:solidFill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8C-4025-AA02-6EC6BDFDE8A4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9C8352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Tot!$C$51:$L$51</c:f>
              <c:numCache>
                <c:formatCode>0_ ;\-0\ 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Tot!$C$52:$L$52</c:f>
              <c:numCache>
                <c:formatCode>_(* #,##0.00_);_(* \(#,##0.00\);_(* "-"??_);_(@_)</c:formatCode>
                <c:ptCount val="10"/>
                <c:pt idx="0">
                  <c:v>451.7</c:v>
                </c:pt>
                <c:pt idx="1">
                  <c:v>421.1</c:v>
                </c:pt>
                <c:pt idx="2">
                  <c:v>434.3</c:v>
                </c:pt>
                <c:pt idx="3">
                  <c:v>426.8</c:v>
                </c:pt>
                <c:pt idx="4">
                  <c:v>436.4</c:v>
                </c:pt>
                <c:pt idx="5">
                  <c:v>454.8</c:v>
                </c:pt>
                <c:pt idx="6">
                  <c:v>563.79999999999995</c:v>
                </c:pt>
                <c:pt idx="7">
                  <c:v>569.1</c:v>
                </c:pt>
                <c:pt idx="8">
                  <c:v>574.29999999999995</c:v>
                </c:pt>
                <c:pt idx="9">
                  <c:v>581.86800000000005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58C-4025-AA02-6EC6BDFDE8A4}"/>
            </c:ext>
          </c:extLst>
        </c:ser>
        <c:ser>
          <c:idx val="2"/>
          <c:order val="1"/>
          <c:tx>
            <c:strRef>
              <c:f>Tot!$B$60</c:f>
              <c:strCache>
                <c:ptCount val="1"/>
                <c:pt idx="0">
                  <c:v> PN rivalutato (indici Istat) 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8C-4025-AA02-6EC6BDFDE8A4}"/>
                </c:ext>
              </c:extLst>
            </c:dLbl>
            <c:dLbl>
              <c:idx val="1"/>
              <c:layout>
                <c:manualLayout>
                  <c:x val="-4.5469743625036523E-2"/>
                  <c:y val="-2.9465930018416207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8C-4025-AA02-6EC6BDFDE8A4}"/>
                </c:ext>
              </c:extLst>
            </c:dLbl>
            <c:dLbl>
              <c:idx val="2"/>
              <c:layout>
                <c:manualLayout>
                  <c:x val="-4.148548524754786E-2"/>
                  <c:y val="-5.4182134899057335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8C-4025-AA02-6EC6BDFDE8A4}"/>
                </c:ext>
              </c:extLst>
            </c:dLbl>
            <c:dLbl>
              <c:idx val="3"/>
              <c:layout>
                <c:manualLayout>
                  <c:x val="-4.4636513255633094E-2"/>
                  <c:y val="-5.6443152018748444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58C-4025-AA02-6EC6BDFDE8A4}"/>
                </c:ext>
              </c:extLst>
            </c:dLbl>
            <c:dLbl>
              <c:idx val="4"/>
              <c:layout>
                <c:manualLayout>
                  <c:x val="-5.810022796532454E-2"/>
                  <c:y val="-2.9465930018416207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8C-4025-AA02-6EC6BDFDE8A4}"/>
                </c:ext>
              </c:extLst>
            </c:dLbl>
            <c:dLbl>
              <c:idx val="5"/>
              <c:layout>
                <c:manualLayout>
                  <c:x val="-6.5678518569497205E-2"/>
                  <c:y val="-2.5782688766114181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8C-4025-AA02-6EC6BDFDE8A4}"/>
                </c:ext>
              </c:extLst>
            </c:dLbl>
            <c:dLbl>
              <c:idx val="6"/>
              <c:layout>
                <c:manualLayout>
                  <c:x val="-2.2734871812518261E-2"/>
                  <c:y val="2.9465930018416207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8C-4025-AA02-6EC6BDFDE8A4}"/>
                </c:ext>
              </c:extLst>
            </c:dLbl>
            <c:dLbl>
              <c:idx val="8"/>
              <c:layout>
                <c:manualLayout>
                  <c:x val="-8.5887293513957977E-2"/>
                  <c:y val="-5.524861878453035E-3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8C-4025-AA02-6EC6BDFDE8A4}"/>
                </c:ext>
              </c:extLst>
            </c:dLbl>
            <c:dLbl>
              <c:idx val="9"/>
              <c:layout>
                <c:manualLayout>
                  <c:x val="0"/>
                  <c:y val="-1.4732965009208069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58C-4025-AA02-6EC6BDFDE8A4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Tot!$C$51:$L$51</c:f>
              <c:numCache>
                <c:formatCode>0_ ;\-0\ 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Tot!$C$59:$L$59</c:f>
              <c:numCache>
                <c:formatCode>_(* #,##0.00_);_(* \(#,##0.00\);_(* "-"??_);_(@_)</c:formatCode>
                <c:ptCount val="10"/>
                <c:pt idx="0">
                  <c:v>451.7</c:v>
                </c:pt>
                <c:pt idx="1">
                  <c:v>453.05509999999992</c:v>
                </c:pt>
                <c:pt idx="2">
                  <c:v>457.1325958999999</c:v>
                </c:pt>
                <c:pt idx="3">
                  <c:v>461.24678926309986</c:v>
                </c:pt>
                <c:pt idx="4">
                  <c:v>464.4755167879415</c:v>
                </c:pt>
                <c:pt idx="5">
                  <c:v>466.79789437188117</c:v>
                </c:pt>
                <c:pt idx="6">
                  <c:v>467.73149016062496</c:v>
                </c:pt>
                <c:pt idx="7">
                  <c:v>489.71487019817431</c:v>
                </c:pt>
                <c:pt idx="8">
                  <c:v>537.7069274775954</c:v>
                </c:pt>
                <c:pt idx="9">
                  <c:v>542.0085828974162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58C-4025-AA02-6EC6BDFDE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9945887"/>
        <c:axId val="1"/>
      </c:lineChart>
      <c:catAx>
        <c:axId val="1349945887"/>
        <c:scaling>
          <c:orientation val="minMax"/>
        </c:scaling>
        <c:delete val="0"/>
        <c:axPos val="b"/>
        <c:numFmt formatCode="0_ ;\-0\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90"/>
          <c:min val="4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b="1"/>
            </a:pPr>
            <a:endParaRPr lang="it-IT"/>
          </a:p>
        </c:txPr>
        <c:crossAx val="1349945887"/>
        <c:crosses val="autoZero"/>
        <c:crossBetween val="between"/>
        <c:maj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494408559197615"/>
          <c:y val="0.88992179633642265"/>
          <c:w val="0.80725479773771458"/>
          <c:h val="9.928133630528041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ontserrat" pitchFamily="2" charset="0"/>
          <a:ea typeface="Calibri"/>
          <a:cs typeface="Calibri"/>
        </a:defRPr>
      </a:pPr>
      <a:endParaRPr lang="it-IT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Le voci dell'Attivo</a:t>
            </a:r>
          </a:p>
        </c:rich>
      </c:tx>
      <c:layout>
        <c:manualLayout>
          <c:xMode val="edge"/>
          <c:yMode val="edge"/>
          <c:x val="0.35084814507754825"/>
          <c:y val="4.52667258113694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Montserrat" pitchFamily="2" charset="0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20"/>
      <c:rotY val="160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435015324857554E-2"/>
          <c:y val="0.20269753280839892"/>
          <c:w val="0.75731907270152299"/>
          <c:h val="0.6696885698551025"/>
        </c:manualLayout>
      </c:layout>
      <c:pie3DChart>
        <c:varyColors val="1"/>
        <c:ser>
          <c:idx val="0"/>
          <c:order val="0"/>
          <c:tx>
            <c:strRef>
              <c:f>Attivo!$K$3</c:f>
              <c:strCache>
                <c:ptCount val="1"/>
                <c:pt idx="0">
                  <c:v>Ctv </c:v>
                </c:pt>
              </c:strCache>
            </c:strRef>
          </c:tx>
          <c:spPr>
            <a:solidFill>
              <a:srgbClr val="9C8352"/>
            </a:solidFill>
          </c:spPr>
          <c:explosion val="68"/>
          <c:dPt>
            <c:idx val="0"/>
            <c:bubble3D val="0"/>
            <c:spPr>
              <a:solidFill>
                <a:srgbClr val="EFEAC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E6D-443F-A58B-C462C1BE7DAA}"/>
              </c:ext>
            </c:extLst>
          </c:dPt>
          <c:dPt>
            <c:idx val="1"/>
            <c:bubble3D val="0"/>
            <c:explosion val="0"/>
            <c:spPr>
              <a:solidFill>
                <a:srgbClr val="9C835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E6D-443F-A58B-C462C1BE7DAA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E6D-443F-A58B-C462C1BE7DAA}"/>
              </c:ext>
            </c:extLst>
          </c:dPt>
          <c:dPt>
            <c:idx val="3"/>
            <c:bubble3D val="0"/>
            <c:explosion val="58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E6D-443F-A58B-C462C1BE7DAA}"/>
              </c:ext>
            </c:extLst>
          </c:dPt>
          <c:dPt>
            <c:idx val="4"/>
            <c:bubble3D val="0"/>
            <c:spPr>
              <a:solidFill>
                <a:srgbClr val="E6A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E6D-443F-A58B-C462C1BE7DAA}"/>
              </c:ext>
            </c:extLst>
          </c:dPt>
          <c:dLbls>
            <c:dLbl>
              <c:idx val="0"/>
              <c:layout>
                <c:manualLayout>
                  <c:x val="-0.27007992417159693"/>
                  <c:y val="2.3542492649535608E-2"/>
                </c:manualLayout>
              </c:layout>
              <c:numFmt formatCode="0.0%" sourceLinked="0"/>
              <c:spPr>
                <a:solidFill>
                  <a:schemeClr val="lt1"/>
                </a:solidFill>
                <a:ln>
                  <a:solidFill>
                    <a:srgbClr val="9C8352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9C8352"/>
                      </a:solidFill>
                      <a:latin typeface="Montserrat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flowChartProcess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E6D-443F-A58B-C462C1BE7DAA}"/>
                </c:ext>
              </c:extLst>
            </c:dLbl>
            <c:dLbl>
              <c:idx val="1"/>
              <c:layout>
                <c:manualLayout>
                  <c:x val="2.2307167946148548E-2"/>
                  <c:y val="-6.4474205011067154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rgbClr val="9C8352"/>
                        </a:solidFill>
                        <a:latin typeface="Montserrat" pitchFamily="2" charset="0"/>
                        <a:ea typeface="+mn-ea"/>
                        <a:cs typeface="+mn-cs"/>
                      </a:defRPr>
                    </a:pPr>
                    <a:fld id="{0FC62B27-A292-4373-9446-020C8E9FC9BD}" type="CATEGORYNAME">
                      <a:rPr lang="en-US" sz="800">
                        <a:solidFill>
                          <a:srgbClr val="9C8352"/>
                        </a:solidFill>
                      </a:rPr>
                      <a:pPr>
                        <a:defRPr sz="800">
                          <a:solidFill>
                            <a:srgbClr val="9C8352"/>
                          </a:solidFill>
                        </a:defRPr>
                      </a:pPr>
                      <a:t>[NOME CATEGORIA]</a:t>
                    </a:fld>
                    <a:r>
                      <a:rPr lang="en-US" sz="800">
                        <a:solidFill>
                          <a:srgbClr val="9C8352"/>
                        </a:solidFill>
                      </a:rPr>
                      <a:t>
</a:t>
                    </a:r>
                    <a:fld id="{558C9989-FEBA-4F04-876D-A3D186AAEE8F}" type="PERCENTAGE">
                      <a:rPr lang="en-US" sz="800">
                        <a:solidFill>
                          <a:srgbClr val="9C8352"/>
                        </a:solidFill>
                      </a:rPr>
                      <a:pPr>
                        <a:defRPr sz="800">
                          <a:solidFill>
                            <a:srgbClr val="9C8352"/>
                          </a:solidFill>
                        </a:defRPr>
                      </a:pPr>
                      <a:t>[PERCENTUALE]</a:t>
                    </a:fld>
                    <a:endParaRPr lang="en-US" sz="800">
                      <a:solidFill>
                        <a:srgbClr val="9C8352"/>
                      </a:solidFill>
                    </a:endParaRPr>
                  </a:p>
                </c:rich>
              </c:tx>
              <c:numFmt formatCode="0.0%" sourceLinked="0"/>
              <c:spPr>
                <a:solidFill>
                  <a:schemeClr val="lt1"/>
                </a:solidFill>
                <a:ln>
                  <a:solidFill>
                    <a:srgbClr val="9C8352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9C8352"/>
                      </a:solidFill>
                      <a:latin typeface="Montserrat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flowChartProcess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6D-443F-A58B-C462C1BE7DAA}"/>
                </c:ext>
              </c:extLst>
            </c:dLbl>
            <c:dLbl>
              <c:idx val="2"/>
              <c:layout>
                <c:manualLayout>
                  <c:x val="0.11519497082906704"/>
                  <c:y val="-0.10350221241118336"/>
                </c:manualLayout>
              </c:layout>
              <c:numFmt formatCode="0.0%" sourceLinked="0"/>
              <c:spPr>
                <a:solidFill>
                  <a:schemeClr val="lt1"/>
                </a:solidFill>
                <a:ln>
                  <a:solidFill>
                    <a:srgbClr val="9C8352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9C8352"/>
                      </a:solidFill>
                      <a:latin typeface="Montserrat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flowChartProcess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2E6D-443F-A58B-C462C1BE7DAA}"/>
                </c:ext>
              </c:extLst>
            </c:dLbl>
            <c:dLbl>
              <c:idx val="3"/>
              <c:layout>
                <c:manualLayout>
                  <c:x val="0.14197418596002498"/>
                  <c:y val="8.1497652052712366E-2"/>
                </c:manualLayout>
              </c:layout>
              <c:numFmt formatCode="0.0%" sourceLinked="0"/>
              <c:spPr>
                <a:solidFill>
                  <a:schemeClr val="lt1"/>
                </a:solidFill>
                <a:ln>
                  <a:solidFill>
                    <a:srgbClr val="9C8352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9C8352"/>
                      </a:solidFill>
                      <a:latin typeface="Montserrat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flowChartProcess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2E6D-443F-A58B-C462C1BE7DAA}"/>
                </c:ext>
              </c:extLst>
            </c:dLbl>
            <c:dLbl>
              <c:idx val="4"/>
              <c:layout>
                <c:manualLayout>
                  <c:x val="-5.2014663010867351E-2"/>
                  <c:y val="9.4061620809645641E-2"/>
                </c:manualLayout>
              </c:layout>
              <c:numFmt formatCode="0.0%" sourceLinked="0"/>
              <c:spPr>
                <a:solidFill>
                  <a:schemeClr val="lt1"/>
                </a:solidFill>
                <a:ln>
                  <a:solidFill>
                    <a:srgbClr val="9C8352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9C8352"/>
                      </a:solidFill>
                      <a:latin typeface="Montserrat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flowChartProcess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2E6D-443F-A58B-C462C1BE7DAA}"/>
                </c:ext>
              </c:extLst>
            </c:dLbl>
            <c:numFmt formatCode="0.0%" sourceLinked="0"/>
            <c:spPr>
              <a:ln>
                <a:solidFill>
                  <a:srgbClr val="9C8352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9C8352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flowChartProcess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Attivo!$J$4:$J$8</c:f>
              <c:strCache>
                <c:ptCount val="5"/>
                <c:pt idx="0">
                  <c:v>Immobilizzazioni materiali e immateriali</c:v>
                </c:pt>
                <c:pt idx="1">
                  <c:v>Immobilizzazioni finanziarie</c:v>
                </c:pt>
                <c:pt idx="2">
                  <c:v>Strumenti finanziari non immobilizzati</c:v>
                </c:pt>
                <c:pt idx="3">
                  <c:v>Disponibilità liquide</c:v>
                </c:pt>
                <c:pt idx="4">
                  <c:v>Crediti, Ratei e Risconti</c:v>
                </c:pt>
              </c:strCache>
            </c:strRef>
          </c:cat>
          <c:val>
            <c:numRef>
              <c:f>Attivo!$K$4:$K$8</c:f>
              <c:numCache>
                <c:formatCode>_-* #,##0.0_-;\-* #,##0.0_-;_-* "-"??_-;_-@_-</c:formatCode>
                <c:ptCount val="5"/>
                <c:pt idx="0">
                  <c:v>38281080</c:v>
                </c:pt>
                <c:pt idx="1">
                  <c:v>603208082.52999997</c:v>
                </c:pt>
                <c:pt idx="2">
                  <c:v>33032362.40000001</c:v>
                </c:pt>
                <c:pt idx="3">
                  <c:v>28055866</c:v>
                </c:pt>
                <c:pt idx="4">
                  <c:v>4270450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6D-443F-A58B-C462C1BE7DAA}"/>
            </c:ext>
          </c:extLst>
        </c:ser>
        <c:ser>
          <c:idx val="1"/>
          <c:order val="1"/>
          <c:tx>
            <c:strRef>
              <c:f>Attivo!$L$3</c:f>
              <c:strCache>
                <c:ptCount val="1"/>
                <c:pt idx="0">
                  <c:v>% Ctv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2E6D-443F-A58B-C462C1BE7DAA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2E6D-443F-A58B-C462C1BE7DA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2E6D-443F-A58B-C462C1BE7DAA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2E6D-443F-A58B-C462C1BE7DAA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2E6D-443F-A58B-C462C1BE7DA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shade val="53000"/>
                        </a:schemeClr>
                      </a:solidFill>
                      <a:latin typeface="Montserrat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E6D-443F-A58B-C462C1BE7DA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shade val="76000"/>
                        </a:schemeClr>
                      </a:solidFill>
                      <a:latin typeface="Montserrat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2E6D-443F-A58B-C462C1BE7DA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Montserrat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2E6D-443F-A58B-C462C1BE7DA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tint val="77000"/>
                        </a:schemeClr>
                      </a:solidFill>
                      <a:latin typeface="Montserrat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2E6D-443F-A58B-C462C1BE7DA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tint val="54000"/>
                        </a:schemeClr>
                      </a:solidFill>
                      <a:latin typeface="Montserrat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2E6D-443F-A58B-C462C1BE7DA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Attivo!$J$4:$J$8</c:f>
              <c:strCache>
                <c:ptCount val="5"/>
                <c:pt idx="0">
                  <c:v>Immobilizzazioni materiali e immateriali</c:v>
                </c:pt>
                <c:pt idx="1">
                  <c:v>Immobilizzazioni finanziarie</c:v>
                </c:pt>
                <c:pt idx="2">
                  <c:v>Strumenti finanziari non immobilizzati</c:v>
                </c:pt>
                <c:pt idx="3">
                  <c:v>Disponibilità liquide</c:v>
                </c:pt>
                <c:pt idx="4">
                  <c:v>Crediti, Ratei e Risconti</c:v>
                </c:pt>
              </c:strCache>
            </c:strRef>
          </c:cat>
          <c:val>
            <c:numRef>
              <c:f>Attivo!$L$4:$L$8</c:f>
              <c:numCache>
                <c:formatCode>0.00%</c:formatCode>
                <c:ptCount val="5"/>
                <c:pt idx="0">
                  <c:v>5.4157454806162485E-2</c:v>
                </c:pt>
                <c:pt idx="1">
                  <c:v>0.85337755539630555</c:v>
                </c:pt>
                <c:pt idx="2">
                  <c:v>4.6731927986848373E-2</c:v>
                </c:pt>
                <c:pt idx="3">
                  <c:v>3.9691521110239068E-2</c:v>
                </c:pt>
                <c:pt idx="4">
                  <c:v>6.0415407004446213E-3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E6D-443F-A58B-C462C1BE7DA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Montserrat" pitchFamily="2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'Stato Patrimoniale'!$B$12</c:f>
              <c:strCache>
                <c:ptCount val="1"/>
                <c:pt idx="0">
                  <c:v>Attivo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'Stato Patrimoniale'!$H$3:$L$3</c:f>
              <c:numCache>
                <c:formatCode>m/d/yyyy</c:formatCode>
                <c:ptCount val="5"/>
                <c:pt idx="0">
                  <c:v>44196</c:v>
                </c:pt>
                <c:pt idx="1">
                  <c:v>44561</c:v>
                </c:pt>
                <c:pt idx="2">
                  <c:v>44926</c:v>
                </c:pt>
                <c:pt idx="3">
                  <c:v>45291</c:v>
                </c:pt>
                <c:pt idx="4">
                  <c:v>45657</c:v>
                </c:pt>
              </c:numCache>
            </c:numRef>
          </c:cat>
          <c:val>
            <c:numRef>
              <c:f>'Stato Patrimoniale'!$H$14:$L$14</c:f>
              <c:numCache>
                <c:formatCode>_-* #,##0.0_-;\-* #,##0.0_-;_-* "-"??_-;_-@_-</c:formatCode>
                <c:ptCount val="5"/>
                <c:pt idx="0">
                  <c:v>543.836006</c:v>
                </c:pt>
                <c:pt idx="1">
                  <c:v>706.04</c:v>
                </c:pt>
                <c:pt idx="2">
                  <c:v>705.50611100000003</c:v>
                </c:pt>
                <c:pt idx="3">
                  <c:v>701.214474</c:v>
                </c:pt>
                <c:pt idx="4">
                  <c:v>706.84784000000002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B-418F-9142-35CF060FE2C3}"/>
            </c:ext>
          </c:extLst>
        </c:ser>
        <c:ser>
          <c:idx val="1"/>
          <c:order val="1"/>
          <c:tx>
            <c:strRef>
              <c:f>'Stato Patrimoniale'!$B$11</c:f>
              <c:strCache>
                <c:ptCount val="1"/>
                <c:pt idx="0">
                  <c:v>Attivo Finanziario</c:v>
                </c:pt>
              </c:strCache>
            </c:strRef>
          </c:tx>
          <c:spPr>
            <a:solidFill>
              <a:srgbClr val="9C835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900" b="1" i="0" u="none" strike="noStrike" kern="1200" baseline="0">
                    <a:solidFill>
                      <a:srgbClr val="9C8352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'Stato Patrimoniale'!$H$3:$L$3</c:f>
              <c:numCache>
                <c:formatCode>m/d/yyyy</c:formatCode>
                <c:ptCount val="5"/>
                <c:pt idx="0">
                  <c:v>44196</c:v>
                </c:pt>
                <c:pt idx="1">
                  <c:v>44561</c:v>
                </c:pt>
                <c:pt idx="2">
                  <c:v>44926</c:v>
                </c:pt>
                <c:pt idx="3">
                  <c:v>45291</c:v>
                </c:pt>
                <c:pt idx="4">
                  <c:v>45657</c:v>
                </c:pt>
              </c:numCache>
            </c:numRef>
          </c:cat>
          <c:val>
            <c:numRef>
              <c:f>'Stato Patrimoniale'!$H$13:$L$13</c:f>
              <c:numCache>
                <c:formatCode>_-* #,##0.0_-;\-* #,##0.0_-;_-* "-"??_-;_-@_-</c:formatCode>
                <c:ptCount val="5"/>
                <c:pt idx="0">
                  <c:v>471.9</c:v>
                </c:pt>
                <c:pt idx="1">
                  <c:v>609.4</c:v>
                </c:pt>
                <c:pt idx="2">
                  <c:v>623.29999999999995</c:v>
                </c:pt>
                <c:pt idx="3">
                  <c:v>623.70000000000005</c:v>
                </c:pt>
                <c:pt idx="4">
                  <c:v>629.20000000000005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BB-418F-9142-35CF060FE2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91708920"/>
        <c:axId val="691707936"/>
      </c:barChart>
      <c:catAx>
        <c:axId val="691708920"/>
        <c:scaling>
          <c:orientation val="minMax"/>
          <c:max val="5"/>
          <c:min val="1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it-IT"/>
          </a:p>
        </c:txPr>
        <c:crossAx val="691707936"/>
        <c:crosses val="autoZero"/>
        <c:auto val="0"/>
        <c:lblAlgn val="ctr"/>
        <c:lblOffset val="100"/>
        <c:noMultiLvlLbl val="0"/>
      </c:catAx>
      <c:valAx>
        <c:axId val="691707936"/>
        <c:scaling>
          <c:orientation val="minMax"/>
          <c:max val="800"/>
        </c:scaling>
        <c:delete val="0"/>
        <c:axPos val="l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it-IT"/>
          </a:p>
        </c:txPr>
        <c:crossAx val="691708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itchFamily="2" charset="0"/>
        </a:defRPr>
      </a:pPr>
      <a:endParaRPr lang="it-IT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 Avanzo d'Esercizio (in €mln.)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Montserrat" pitchFamily="2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6.6788259725089186E-2"/>
          <c:y val="0.11915474582413599"/>
          <c:w val="0.9248281364829396"/>
          <c:h val="0.83902928870292892"/>
        </c:manualLayout>
      </c:layout>
      <c:lineChart>
        <c:grouping val="standard"/>
        <c:varyColors val="0"/>
        <c:ser>
          <c:idx val="0"/>
          <c:order val="0"/>
          <c:tx>
            <c:strRef>
              <c:f>'Costi_Ricavi totale'!$A$49</c:f>
              <c:strCache>
                <c:ptCount val="1"/>
                <c:pt idx="0">
                  <c:v>Avanzo di esercizio</c:v>
                </c:pt>
              </c:strCache>
            </c:strRef>
          </c:tx>
          <c:spPr>
            <a:ln w="28575" cap="rnd">
              <a:solidFill>
                <a:srgbClr val="9C835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1519700433237319E-2"/>
                  <c:y val="2.0083682008368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B5-4475-AAF3-7577A2182EA2}"/>
                </c:ext>
              </c:extLst>
            </c:dLbl>
            <c:dLbl>
              <c:idx val="5"/>
              <c:layout>
                <c:manualLayout>
                  <c:x val="-2.8017511496210949E-2"/>
                  <c:y val="-6.0251046025104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B5-4475-AAF3-7577A2182EA2}"/>
                </c:ext>
              </c:extLst>
            </c:dLbl>
            <c:dLbl>
              <c:idx val="7"/>
              <c:layout>
                <c:manualLayout>
                  <c:x val="-5.3333333333333982E-3"/>
                  <c:y val="6.6945606694560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B5-4475-AAF3-7577A2182EA2}"/>
                </c:ext>
              </c:extLst>
            </c:dLbl>
            <c:dLbl>
              <c:idx val="1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Montserrat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FB5-4475-AAF3-7577A2182EA2}"/>
                </c:ext>
              </c:extLst>
            </c:dLbl>
            <c:dLbl>
              <c:idx val="11"/>
              <c:layout>
                <c:manualLayout>
                  <c:x val="0"/>
                  <c:y val="-1.864429820659467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Montserrat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B5-4475-AAF3-7577A2182EA2}"/>
                </c:ext>
              </c:extLst>
            </c:dLbl>
            <c:dLbl>
              <c:idx val="1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Montserrat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FB5-4475-AAF3-7577A2182EA2}"/>
                </c:ext>
              </c:extLst>
            </c:dLbl>
            <c:dLbl>
              <c:idx val="13"/>
              <c:layout>
                <c:manualLayout>
                  <c:x val="-2.1950021787989146E-2"/>
                  <c:y val="-1.118657892395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B5-4475-AAF3-7577A2182EA2}"/>
                </c:ext>
              </c:extLst>
            </c:dLbl>
            <c:dLbl>
              <c:idx val="14"/>
              <c:layout>
                <c:manualLayout>
                  <c:x val="-3.9111111111111242E-2"/>
                  <c:y val="6.0251046025104477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Montserrat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B5-4475-AAF3-7577A2182EA2}"/>
                </c:ext>
              </c:extLst>
            </c:dLbl>
            <c:dLbl>
              <c:idx val="15"/>
              <c:layout>
                <c:manualLayout>
                  <c:x val="-2.7634645669291337E-2"/>
                  <c:y val="5.763779527559043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Montserrat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B5-4475-AAF3-7577A2182EA2}"/>
                </c:ext>
              </c:extLst>
            </c:dLbl>
            <c:dLbl>
              <c:idx val="16"/>
              <c:layout>
                <c:manualLayout>
                  <c:x val="-4.1644789810509453E-2"/>
                  <c:y val="-2.9019310123026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B5-4475-AAF3-7577A2182EA2}"/>
                </c:ext>
              </c:extLst>
            </c:dLbl>
            <c:dLbl>
              <c:idx val="17"/>
              <c:layout>
                <c:manualLayout>
                  <c:x val="-1.9597548146122096E-2"/>
                  <c:y val="-2.901931012302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B5-4475-AAF3-7577A2182EA2}"/>
                </c:ext>
              </c:extLst>
            </c:dLbl>
            <c:dLbl>
              <c:idx val="19"/>
              <c:layout>
                <c:manualLayout>
                  <c:x val="-3.2000000000000133E-2"/>
                  <c:y val="-5.0209205020920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B5-4475-AAF3-7577A2182EA2}"/>
                </c:ext>
              </c:extLst>
            </c:dLbl>
            <c:dLbl>
              <c:idx val="20"/>
              <c:layout>
                <c:manualLayout>
                  <c:x val="-3.7333333333333336E-2"/>
                  <c:y val="-8.3682008368200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B5-4475-AAF3-7577A2182EA2}"/>
                </c:ext>
              </c:extLst>
            </c:dLbl>
            <c:dLbl>
              <c:idx val="22"/>
              <c:layout>
                <c:manualLayout>
                  <c:x val="-2.2764228090671395E-2"/>
                  <c:y val="-5.579758178763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B5-4475-AAF3-7577A2182EA2}"/>
                </c:ext>
              </c:extLst>
            </c:dLbl>
            <c:dLbl>
              <c:idx val="23"/>
              <c:layout>
                <c:manualLayout>
                  <c:x val="-2.4717456771061901E-2"/>
                  <c:y val="-3.0139755543109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FB5-4475-AAF3-7577A2182EA2}"/>
                </c:ext>
              </c:extLst>
            </c:dLbl>
            <c:dLbl>
              <c:idx val="24"/>
              <c:layout>
                <c:manualLayout>
                  <c:x val="-3.4929508795941834E-3"/>
                  <c:y val="-5.1063947550489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FB5-4475-AAF3-7577A2182EA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9C8352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'Costi_Ricavi totale'!$G$2:$AE$2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'Costi_Ricavi totale'!$G$49:$AE$49</c:f>
              <c:numCache>
                <c:formatCode>#,##0</c:formatCode>
                <c:ptCount val="25"/>
                <c:pt idx="0">
                  <c:v>318.55335624009047</c:v>
                </c:pt>
                <c:pt idx="1">
                  <c:v>221.87592210797047</c:v>
                </c:pt>
                <c:pt idx="2">
                  <c:v>244.755065</c:v>
                </c:pt>
                <c:pt idx="3">
                  <c:v>276.37451199999998</c:v>
                </c:pt>
                <c:pt idx="4">
                  <c:v>219.58360500000001</c:v>
                </c:pt>
                <c:pt idx="5">
                  <c:v>282.12174499999998</c:v>
                </c:pt>
                <c:pt idx="6">
                  <c:v>265.303968</c:v>
                </c:pt>
                <c:pt idx="7">
                  <c:v>401.32979999999998</c:v>
                </c:pt>
                <c:pt idx="8">
                  <c:v>340.48916300000002</c:v>
                </c:pt>
                <c:pt idx="9">
                  <c:v>62.506374000000001</c:v>
                </c:pt>
                <c:pt idx="10">
                  <c:v>-128.43844300000001</c:v>
                </c:pt>
                <c:pt idx="11">
                  <c:v>-331.74255499999998</c:v>
                </c:pt>
                <c:pt idx="12">
                  <c:v>-193.71385000000001</c:v>
                </c:pt>
                <c:pt idx="13">
                  <c:v>21.985510999999999</c:v>
                </c:pt>
                <c:pt idx="14">
                  <c:v>-30.008505</c:v>
                </c:pt>
                <c:pt idx="15">
                  <c:v>-14.986884</c:v>
                </c:pt>
                <c:pt idx="16">
                  <c:v>4.0869309999999999</c:v>
                </c:pt>
                <c:pt idx="17">
                  <c:v>5.5219009999999997</c:v>
                </c:pt>
                <c:pt idx="18">
                  <c:v>-7.3410190000000002</c:v>
                </c:pt>
                <c:pt idx="19">
                  <c:v>23.859707</c:v>
                </c:pt>
                <c:pt idx="20">
                  <c:v>30.707170999999999</c:v>
                </c:pt>
                <c:pt idx="21">
                  <c:v>161.211645</c:v>
                </c:pt>
                <c:pt idx="22">
                  <c:v>9.0798660000000009</c:v>
                </c:pt>
                <c:pt idx="23">
                  <c:v>8.8313330000000008</c:v>
                </c:pt>
                <c:pt idx="24">
                  <c:v>12.564985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2FB5-4475-AAF3-7577A2182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6289375"/>
        <c:axId val="536294175"/>
      </c:lineChart>
      <c:catAx>
        <c:axId val="53628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it-IT"/>
          </a:p>
        </c:txPr>
        <c:crossAx val="536294175"/>
        <c:crosses val="autoZero"/>
        <c:auto val="1"/>
        <c:lblAlgn val="ctr"/>
        <c:lblOffset val="100"/>
        <c:noMultiLvlLbl val="0"/>
      </c:catAx>
      <c:valAx>
        <c:axId val="536294175"/>
        <c:scaling>
          <c:orientation val="minMax"/>
          <c:max val="410"/>
          <c:min val="-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it-IT"/>
          </a:p>
        </c:txPr>
        <c:crossAx val="536289375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Montserrat" pitchFamily="2" charset="0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r>
              <a:rPr lang="it-IT" b="1">
                <a:solidFill>
                  <a:schemeClr val="tx1"/>
                </a:solidFill>
              </a:rPr>
              <a:t>Evoluzione Oneri 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it-IT" b="1">
                <a:solidFill>
                  <a:schemeClr val="tx1"/>
                </a:solidFill>
              </a:rPr>
              <a:t>su Patrimonio Netto inizio anno (in %)</a:t>
            </a:r>
          </a:p>
        </c:rich>
      </c:tx>
      <c:layout>
        <c:manualLayout>
          <c:xMode val="edge"/>
          <c:yMode val="edge"/>
          <c:x val="0.18341095903272092"/>
          <c:y val="2.29773508453313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Montserrat" pitchFamily="2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'Costi_Ricavi totale'!$A$18</c:f>
              <c:strCache>
                <c:ptCount val="1"/>
                <c:pt idx="0">
                  <c:v>Oneri personale/PN inizio anno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399020605411545E-2"/>
                  <c:y val="2.1694215758370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29-4D1A-B303-FDF145BC678F}"/>
                </c:ext>
              </c:extLst>
            </c:dLbl>
            <c:dLbl>
              <c:idx val="2"/>
              <c:layout>
                <c:manualLayout>
                  <c:x val="-1.7388521776140725E-2"/>
                  <c:y val="4.9745362144099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29-4D1A-B303-FDF145BC678F}"/>
                </c:ext>
              </c:extLst>
            </c:dLbl>
            <c:dLbl>
              <c:idx val="3"/>
              <c:layout>
                <c:manualLayout>
                  <c:x val="4.9681490788973373E-3"/>
                  <c:y val="-1.8089222597854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29-4D1A-B303-FDF145BC678F}"/>
                </c:ext>
              </c:extLst>
            </c:dLbl>
            <c:dLbl>
              <c:idx val="4"/>
              <c:layout>
                <c:manualLayout>
                  <c:x val="-1.2421937468606774E-2"/>
                  <c:y val="4.3420543801913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29-4D1A-B303-FDF145BC678F}"/>
                </c:ext>
              </c:extLst>
            </c:dLbl>
            <c:dLbl>
              <c:idx val="5"/>
              <c:layout>
                <c:manualLayout>
                  <c:x val="-1.738852177614068E-2"/>
                  <c:y val="-4.9745362144099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229-4D1A-B303-FDF145BC678F}"/>
                </c:ext>
              </c:extLst>
            </c:dLbl>
            <c:dLbl>
              <c:idx val="6"/>
              <c:layout>
                <c:manualLayout>
                  <c:x val="-5.2165565328422127E-2"/>
                  <c:y val="7.2356890391418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229-4D1A-B303-FDF145BC678F}"/>
                </c:ext>
              </c:extLst>
            </c:dLbl>
            <c:dLbl>
              <c:idx val="7"/>
              <c:layout>
                <c:manualLayout>
                  <c:x val="-1.4911879900668314E-2"/>
                  <c:y val="-5.6059497874516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29-4D1A-B303-FDF145BC678F}"/>
                </c:ext>
              </c:extLst>
            </c:dLbl>
            <c:dLbl>
              <c:idx val="8"/>
              <c:layout>
                <c:manualLayout>
                  <c:x val="4.9681490788973373E-3"/>
                  <c:y val="-3.1645456934475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29-4D1A-B303-FDF145BC678F}"/>
                </c:ext>
              </c:extLst>
            </c:dLbl>
            <c:dLbl>
              <c:idx val="9"/>
              <c:layout>
                <c:manualLayout>
                  <c:x val="0"/>
                  <c:y val="3.9772728890346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29-4D1A-B303-FDF145BC67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'Costi_Ricavi totale'!$V$2:$AE$2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'Costi_Ricavi totale'!$V$18:$AE$18</c:f>
              <c:numCache>
                <c:formatCode>0.00%</c:formatCode>
                <c:ptCount val="10"/>
                <c:pt idx="0">
                  <c:v>3.8209191883096607E-3</c:v>
                </c:pt>
                <c:pt idx="1">
                  <c:v>4.4054812427743667E-3</c:v>
                </c:pt>
                <c:pt idx="2">
                  <c:v>3.3868521094841389E-3</c:v>
                </c:pt>
                <c:pt idx="3">
                  <c:v>3.1898207674354259E-3</c:v>
                </c:pt>
                <c:pt idx="4">
                  <c:v>2.7569864523620041E-3</c:v>
                </c:pt>
                <c:pt idx="5">
                  <c:v>2.638076955649844E-3</c:v>
                </c:pt>
                <c:pt idx="6">
                  <c:v>2.7774111745428706E-3</c:v>
                </c:pt>
                <c:pt idx="7">
                  <c:v>2.3611511698581247E-3</c:v>
                </c:pt>
                <c:pt idx="8">
                  <c:v>2.3612403020948874E-3</c:v>
                </c:pt>
                <c:pt idx="9">
                  <c:v>2.3215240180223069E-3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229-4D1A-B303-FDF145BC678F}"/>
            </c:ext>
          </c:extLst>
        </c:ser>
        <c:ser>
          <c:idx val="1"/>
          <c:order val="1"/>
          <c:tx>
            <c:strRef>
              <c:f>'Costi_Ricavi totale'!$A$19</c:f>
              <c:strCache>
                <c:ptCount val="1"/>
                <c:pt idx="0">
                  <c:v>Oneri Organi/PN inizio anno</c:v>
                </c:pt>
              </c:strCache>
            </c:strRef>
          </c:tx>
          <c:spPr>
            <a:ln w="28575" cap="rnd">
              <a:solidFill>
                <a:srgbClr val="9C835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884594977613194E-2"/>
                  <c:y val="-1.8078513131975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29-4D1A-B303-FDF145BC678F}"/>
                </c:ext>
              </c:extLst>
            </c:dLbl>
            <c:dLbl>
              <c:idx val="2"/>
              <c:layout>
                <c:manualLayout>
                  <c:x val="-4.556833708104511E-17"/>
                  <c:y val="-1.8078513131975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29-4D1A-B303-FDF145BC678F}"/>
                </c:ext>
              </c:extLst>
            </c:dLbl>
            <c:dLbl>
              <c:idx val="3"/>
              <c:layout>
                <c:manualLayout>
                  <c:x val="-9.1136674162090221E-17"/>
                  <c:y val="-1.084710787918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29-4D1A-B303-FDF145BC678F}"/>
                </c:ext>
              </c:extLst>
            </c:dLbl>
            <c:dLbl>
              <c:idx val="4"/>
              <c:layout>
                <c:manualLayout>
                  <c:x val="-9.1136674162090221E-17"/>
                  <c:y val="-1.8078513131975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29-4D1A-B303-FDF145BC678F}"/>
                </c:ext>
              </c:extLst>
            </c:dLbl>
            <c:dLbl>
              <c:idx val="5"/>
              <c:layout>
                <c:manualLayout>
                  <c:x val="-1.2427871861008338E-2"/>
                  <c:y val="-2.8925621011161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29-4D1A-B303-FDF145BC678F}"/>
                </c:ext>
              </c:extLst>
            </c:dLbl>
            <c:dLbl>
              <c:idx val="6"/>
              <c:layout>
                <c:manualLayout>
                  <c:x val="-2.4855743722015581E-3"/>
                  <c:y val="-3.977272889034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29-4D1A-B303-FDF145BC678F}"/>
                </c:ext>
              </c:extLst>
            </c:dLbl>
            <c:dLbl>
              <c:idx val="7"/>
              <c:layout>
                <c:manualLayout>
                  <c:x val="-7.4567231166049481E-3"/>
                  <c:y val="-2.1694215758370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29-4D1A-B303-FDF145BC678F}"/>
                </c:ext>
              </c:extLst>
            </c:dLbl>
            <c:dLbl>
              <c:idx val="8"/>
              <c:layout>
                <c:manualLayout>
                  <c:x val="4.9711487444032984E-3"/>
                  <c:y val="-3.6157026263951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29-4D1A-B303-FDF145BC678F}"/>
                </c:ext>
              </c:extLst>
            </c:dLbl>
            <c:dLbl>
              <c:idx val="9"/>
              <c:layout>
                <c:manualLayout>
                  <c:x val="-2.4855743722018318E-3"/>
                  <c:y val="5.4235539395927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29-4D1A-B303-FDF145BC67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rgbClr val="9C8352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'Costi_Ricavi totale'!$V$2:$AE$2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'Costi_Ricavi totale'!$V$19:$AE$19</c:f>
              <c:numCache>
                <c:formatCode>0.00%</c:formatCode>
                <c:ptCount val="10"/>
                <c:pt idx="0">
                  <c:v>1.4911610768176401E-3</c:v>
                </c:pt>
                <c:pt idx="1">
                  <c:v>1.3914105894089661E-3</c:v>
                </c:pt>
                <c:pt idx="2">
                  <c:v>1.138012645595967E-3</c:v>
                </c:pt>
                <c:pt idx="3">
                  <c:v>1.0014785698278434E-3</c:v>
                </c:pt>
                <c:pt idx="4">
                  <c:v>7.6223072381360001E-4</c:v>
                </c:pt>
                <c:pt idx="5">
                  <c:v>6.8992069036533479E-4</c:v>
                </c:pt>
                <c:pt idx="6">
                  <c:v>7.6537784141337086E-4</c:v>
                </c:pt>
                <c:pt idx="7">
                  <c:v>6.280359714869473E-4</c:v>
                </c:pt>
                <c:pt idx="8">
                  <c:v>5.5190364839047973E-4</c:v>
                </c:pt>
                <c:pt idx="9">
                  <c:v>5.7499103970803445E-4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0229-4D1A-B303-FDF145BC6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6289375"/>
        <c:axId val="536294175"/>
      </c:lineChart>
      <c:catAx>
        <c:axId val="53628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it-IT"/>
          </a:p>
        </c:txPr>
        <c:crossAx val="536294175"/>
        <c:crosses val="autoZero"/>
        <c:auto val="1"/>
        <c:lblAlgn val="ctr"/>
        <c:lblOffset val="100"/>
        <c:noMultiLvlLbl val="0"/>
      </c:catAx>
      <c:valAx>
        <c:axId val="536294175"/>
        <c:scaling>
          <c:orientation val="minMax"/>
          <c:max val="5.000000000000001E-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it-IT"/>
          </a:p>
        </c:txPr>
        <c:crossAx val="536289375"/>
        <c:crosses val="autoZero"/>
        <c:crossBetween val="between"/>
        <c:majorUnit val="5.0000000000000012E-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Montserrat" pitchFamily="2" charset="0"/>
        </a:defRPr>
      </a:pPr>
      <a:endParaRPr lang="it-IT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r>
              <a:rPr lang="en-US" sz="1100" b="1">
                <a:solidFill>
                  <a:schemeClr val="tx1"/>
                </a:solidFill>
              </a:rPr>
              <a:t>Evoluzione Proventi Finanziari, netto transazioni </a:t>
            </a:r>
          </a:p>
          <a:p>
            <a:pPr>
              <a:defRPr sz="1100" b="1">
                <a:solidFill>
                  <a:schemeClr val="tx1"/>
                </a:solidFill>
              </a:defRPr>
            </a:pPr>
            <a:r>
              <a:rPr lang="en-US" sz="1100" b="1">
                <a:solidFill>
                  <a:schemeClr val="tx1"/>
                </a:solidFill>
              </a:rPr>
              <a:t>(in €mln.)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Montserrat" pitchFamily="2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8361911476564346E-2"/>
          <c:y val="0.21493319465261737"/>
          <c:w val="0.90658328433941415"/>
          <c:h val="0.72877701189842126"/>
        </c:manualLayout>
      </c:layout>
      <c:lineChart>
        <c:grouping val="standard"/>
        <c:varyColors val="0"/>
        <c:ser>
          <c:idx val="1"/>
          <c:order val="0"/>
          <c:tx>
            <c:strRef>
              <c:f>'Costi_Ricavi totale'!$A$31</c:f>
              <c:strCache>
                <c:ptCount val="1"/>
                <c:pt idx="0">
                  <c:v>Proventi Finanziari, Netto Transazioni</c:v>
                </c:pt>
              </c:strCache>
            </c:strRef>
          </c:tx>
          <c:spPr>
            <a:ln w="25400" cap="rnd">
              <a:solidFill>
                <a:srgbClr val="9C835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125378964024399E-2"/>
                  <c:y val="-6.905504199107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27-460E-B0D1-423945FED373}"/>
                </c:ext>
              </c:extLst>
            </c:dLbl>
            <c:dLbl>
              <c:idx val="1"/>
              <c:layout>
                <c:manualLayout>
                  <c:x val="-4.9344861592671291E-3"/>
                  <c:y val="0.11400936242575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27-460E-B0D1-423945FED373}"/>
                </c:ext>
              </c:extLst>
            </c:dLbl>
            <c:dLbl>
              <c:idx val="2"/>
              <c:layout>
                <c:manualLayout>
                  <c:x val="0"/>
                  <c:y val="-4.7248186625472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27-460E-B0D1-423945FED373}"/>
                </c:ext>
              </c:extLst>
            </c:dLbl>
            <c:dLbl>
              <c:idx val="3"/>
              <c:layout>
                <c:manualLayout>
                  <c:x val="1.8101725177432908E-2"/>
                  <c:y val="-3.1063175320545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27-460E-B0D1-423945FED373}"/>
                </c:ext>
              </c:extLst>
            </c:dLbl>
            <c:dLbl>
              <c:idx val="4"/>
              <c:layout>
                <c:manualLayout>
                  <c:x val="-1.9859000035094235E-2"/>
                  <c:y val="-3.9639242998310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27-460E-B0D1-423945FED373}"/>
                </c:ext>
              </c:extLst>
            </c:dLbl>
            <c:dLbl>
              <c:idx val="5"/>
              <c:layout>
                <c:manualLayout>
                  <c:x val="-2.2305541458713603E-2"/>
                  <c:y val="7.3065924803632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27-460E-B0D1-423945FED373}"/>
                </c:ext>
              </c:extLst>
            </c:dLbl>
            <c:dLbl>
              <c:idx val="6"/>
              <c:layout>
                <c:manualLayout>
                  <c:x val="-2.9932031534339709E-2"/>
                  <c:y val="-7.070241831885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27-460E-B0D1-423945FED373}"/>
                </c:ext>
              </c:extLst>
            </c:dLbl>
            <c:dLbl>
              <c:idx val="7"/>
              <c:layout>
                <c:manualLayout>
                  <c:x val="-3.6639762400193468E-2"/>
                  <c:y val="8.3718509664927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27-460E-B0D1-423945FED373}"/>
                </c:ext>
              </c:extLst>
            </c:dLbl>
            <c:dLbl>
              <c:idx val="8"/>
              <c:layout>
                <c:manualLayout>
                  <c:x val="-7.3394481274390178E-3"/>
                  <c:y val="3.2710283048403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27-460E-B0D1-423945FED373}"/>
                </c:ext>
              </c:extLst>
            </c:dLbl>
            <c:dLbl>
              <c:idx val="9"/>
              <c:layout>
                <c:manualLayout>
                  <c:x val="-1.7125378964024374E-2"/>
                  <c:y val="-5.8151614308273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27-460E-B0D1-423945FED37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9C8352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'Costi_Ricavi totale'!$V$2:$AE$2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'Costi_Ricavi totale'!$V$31:$AE$31</c:f>
              <c:numCache>
                <c:formatCode>#,##0</c:formatCode>
                <c:ptCount val="10"/>
                <c:pt idx="0">
                  <c:v>2.21434</c:v>
                </c:pt>
                <c:pt idx="1">
                  <c:v>-1.271987</c:v>
                </c:pt>
                <c:pt idx="2">
                  <c:v>10.89526</c:v>
                </c:pt>
                <c:pt idx="3">
                  <c:v>1.4649509999999999</c:v>
                </c:pt>
                <c:pt idx="4">
                  <c:v>22.495149999999999</c:v>
                </c:pt>
                <c:pt idx="5">
                  <c:v>11.045097999999999</c:v>
                </c:pt>
                <c:pt idx="6">
                  <c:v>13.322476999999999</c:v>
                </c:pt>
                <c:pt idx="7">
                  <c:v>12.647949000000001</c:v>
                </c:pt>
                <c:pt idx="8">
                  <c:v>11.619018000000001</c:v>
                </c:pt>
                <c:pt idx="9">
                  <c:v>16.129988569999998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A27-460E-B0D1-423945FED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6289375"/>
        <c:axId val="536294175"/>
      </c:lineChart>
      <c:catAx>
        <c:axId val="53628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it-IT"/>
          </a:p>
        </c:txPr>
        <c:crossAx val="536294175"/>
        <c:crosses val="autoZero"/>
        <c:auto val="1"/>
        <c:lblAlgn val="ctr"/>
        <c:lblOffset val="100"/>
        <c:noMultiLvlLbl val="0"/>
      </c:catAx>
      <c:valAx>
        <c:axId val="536294175"/>
        <c:scaling>
          <c:orientation val="minMax"/>
          <c:max val="2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it-IT"/>
          </a:p>
        </c:txPr>
        <c:crossAx val="53628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Montserrat" pitchFamily="2" charset="0"/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it-IT" b="1"/>
              <a:t>Importo Deliberato (in €milioni) e Numero Progetti finanziati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3171034780072766E-2"/>
          <c:y val="0.1111111111111111"/>
          <c:w val="0.84684209413926681"/>
          <c:h val="0.69491264513951345"/>
        </c:manualLayout>
      </c:layout>
      <c:barChart>
        <c:barDir val="col"/>
        <c:grouping val="clustered"/>
        <c:varyColors val="0"/>
        <c:ser>
          <c:idx val="0"/>
          <c:order val="0"/>
          <c:tx>
            <c:v>Importo deliberato per periodo</c:v>
          </c:tx>
          <c:spPr>
            <a:solidFill>
              <a:srgbClr val="9C8352"/>
            </a:solidFill>
            <a:ln w="28575" cap="rnd">
              <a:solidFill>
                <a:srgbClr val="9C8352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2.2266041787658191E-3"/>
                  <c:y val="-2.4402939298724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0D-440E-AB60-D8712FE5955F}"/>
                </c:ext>
              </c:extLst>
            </c:dLbl>
            <c:dLbl>
              <c:idx val="1"/>
              <c:layout>
                <c:manualLayout>
                  <c:x val="1.7282316554341514E-3"/>
                  <c:y val="-1.37360890302067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0D-440E-AB60-D8712FE5955F}"/>
                </c:ext>
              </c:extLst>
            </c:dLbl>
            <c:dLbl>
              <c:idx val="2"/>
              <c:layout>
                <c:manualLayout>
                  <c:x val="4.2382025571601152E-2"/>
                  <c:y val="3.17965023847376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0D-440E-AB60-D8712FE5955F}"/>
                </c:ext>
              </c:extLst>
            </c:dLbl>
            <c:dLbl>
              <c:idx val="3"/>
              <c:layout>
                <c:manualLayout>
                  <c:x val="3.913347853719347E-2"/>
                  <c:y val="2.60030294305421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0D-440E-AB60-D8712FE5955F}"/>
                </c:ext>
              </c:extLst>
            </c:dLbl>
            <c:dLbl>
              <c:idx val="4"/>
              <c:layout>
                <c:manualLayout>
                  <c:x val="-4.8938632458476366E-3"/>
                  <c:y val="-6.97019390859132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0D-440E-AB60-D8712FE5955F}"/>
                </c:ext>
              </c:extLst>
            </c:dLbl>
            <c:dLbl>
              <c:idx val="5"/>
              <c:layout>
                <c:manualLayout>
                  <c:x val="-4.6658636269500127E-2"/>
                  <c:y val="-2.76912698996737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0D-440E-AB60-D8712FE5955F}"/>
                </c:ext>
              </c:extLst>
            </c:dLbl>
            <c:dLbl>
              <c:idx val="6"/>
              <c:layout>
                <c:manualLayout>
                  <c:x val="-3.888888888888889E-2"/>
                  <c:y val="-3.24074074074074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0D-440E-AB60-D8712FE5955F}"/>
                </c:ext>
              </c:extLst>
            </c:dLbl>
            <c:dLbl>
              <c:idx val="7"/>
              <c:layout>
                <c:manualLayout>
                  <c:x val="-1.3955984970477803E-2"/>
                  <c:y val="2.49221183800622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0D-440E-AB60-D8712FE5955F}"/>
                </c:ext>
              </c:extLst>
            </c:dLbl>
            <c:dLbl>
              <c:idx val="8"/>
              <c:layout>
                <c:manualLayout>
                  <c:x val="-1.0601138625787718E-2"/>
                  <c:y val="1.6658081291240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0D-440E-AB60-D8712FE5955F}"/>
                </c:ext>
              </c:extLst>
            </c:dLbl>
            <c:dLbl>
              <c:idx val="15"/>
              <c:layout>
                <c:manualLayout>
                  <c:x val="-3.542673107890499E-2"/>
                  <c:y val="2.18068535825545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0D-440E-AB60-D8712FE5955F}"/>
                </c:ext>
              </c:extLst>
            </c:dLbl>
            <c:dLbl>
              <c:idx val="16"/>
              <c:layout>
                <c:manualLayout>
                  <c:x val="-1.932367149758462E-2"/>
                  <c:y val="-3.4267912772585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A0D-440E-AB60-D8712FE5955F}"/>
                </c:ext>
              </c:extLst>
            </c:dLbl>
            <c:dLbl>
              <c:idx val="17"/>
              <c:layout>
                <c:manualLayout>
                  <c:x val="-2.3617820719270072E-2"/>
                  <c:y val="-3.4267912772585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0D-440E-AB60-D8712FE5955F}"/>
                </c:ext>
              </c:extLst>
            </c:dLbl>
            <c:dLbl>
              <c:idx val="18"/>
              <c:layout>
                <c:manualLayout>
                  <c:x val="-1.2882447665056283E-2"/>
                  <c:y val="-2.18068535825545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A0D-440E-AB60-D8712FE5955F}"/>
                </c:ext>
              </c:extLst>
            </c:dLbl>
            <c:dLbl>
              <c:idx val="19"/>
              <c:layout>
                <c:manualLayout>
                  <c:x val="-1.1808910359634998E-2"/>
                  <c:y val="-1.86915887850467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A0D-440E-AB60-D8712FE5955F}"/>
                </c:ext>
              </c:extLst>
            </c:dLbl>
            <c:dLbl>
              <c:idx val="20"/>
              <c:layout>
                <c:manualLayout>
                  <c:x val="0"/>
                  <c:y val="-2.18068535825545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A0D-440E-AB60-D8712FE5955F}"/>
                </c:ext>
              </c:extLst>
            </c:dLbl>
            <c:dLbl>
              <c:idx val="21"/>
              <c:layout>
                <c:manualLayout>
                  <c:x val="0"/>
                  <c:y val="-1.86915887850467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A0D-440E-AB60-D8712FE5955F}"/>
                </c:ext>
              </c:extLst>
            </c:dLbl>
            <c:dLbl>
              <c:idx val="23"/>
              <c:layout>
                <c:manualLayout>
                  <c:x val="-7.5147611379495442E-3"/>
                  <c:y val="-3.42679127725857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A0D-440E-AB60-D8712FE5955F}"/>
                </c:ext>
              </c:extLst>
            </c:dLbl>
            <c:dLbl>
              <c:idx val="24"/>
              <c:layout>
                <c:manualLayout>
                  <c:x val="5.367686527106817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A0D-440E-AB60-D8712FE5955F}"/>
                </c:ext>
              </c:extLst>
            </c:dLbl>
            <c:dLbl>
              <c:idx val="25"/>
              <c:layout>
                <c:manualLayout>
                  <c:x val="-1.7176596886741814E-2"/>
                  <c:y val="-5.29595015576323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A0D-440E-AB60-D8712FE5955F}"/>
                </c:ext>
              </c:extLst>
            </c:dLbl>
            <c:dLbl>
              <c:idx val="26"/>
              <c:layout>
                <c:manualLayout>
                  <c:x val="-3.2206119162640902E-3"/>
                  <c:y val="-4.98442367601247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A0D-440E-AB60-D8712FE5955F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9C8352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'Grafici 1_6 capitolo 5'!$D$4:$D$8</c:f>
              <c:strCache>
                <c:ptCount val="5"/>
                <c:pt idx="0">
                  <c:v>1995-2004</c:v>
                </c:pt>
                <c:pt idx="1">
                  <c:v>2005-2014</c:v>
                </c:pt>
                <c:pt idx="2">
                  <c:v>2015-2018</c:v>
                </c:pt>
                <c:pt idx="3">
                  <c:v>2019-2024</c:v>
                </c:pt>
                <c:pt idx="4">
                  <c:v>Totale 1995-2004</c:v>
                </c:pt>
              </c:strCache>
            </c:strRef>
          </c:cat>
          <c:val>
            <c:numRef>
              <c:f>'Grafici 1_6 capitolo 5'!$F$4:$F$8</c:f>
              <c:numCache>
                <c:formatCode>_(* #,##0_);_(* \(#,##0\);_(* "-"??_);_(@_)</c:formatCode>
                <c:ptCount val="5"/>
                <c:pt idx="0">
                  <c:v>734.30000000000007</c:v>
                </c:pt>
                <c:pt idx="1">
                  <c:v>1131.0403914399999</c:v>
                </c:pt>
                <c:pt idx="2">
                  <c:v>14.505285969999999</c:v>
                </c:pt>
                <c:pt idx="3">
                  <c:v>66.200140760000011</c:v>
                </c:pt>
                <c:pt idx="4">
                  <c:v>1946.0458181700001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A0D-440E-AB60-D8712FE59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2689183"/>
        <c:axId val="1"/>
      </c:barChart>
      <c:lineChart>
        <c:grouping val="standard"/>
        <c:varyColors val="0"/>
        <c:ser>
          <c:idx val="1"/>
          <c:order val="1"/>
          <c:tx>
            <c:strRef>
              <c:f>'Grafici 1_6 capitolo 5'!$V$3</c:f>
              <c:strCache>
                <c:ptCount val="1"/>
                <c:pt idx="0">
                  <c:v>Domande finanziate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4.7091139524001277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A0D-440E-AB60-D8712FE5955F}"/>
                </c:ext>
              </c:extLst>
            </c:dLbl>
            <c:dLbl>
              <c:idx val="1"/>
              <c:layout>
                <c:manualLayout>
                  <c:x val="4.0027468595401003E-2"/>
                  <c:y val="1.5898251192368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A0D-440E-AB60-D8712FE5955F}"/>
                </c:ext>
              </c:extLst>
            </c:dLbl>
            <c:dLbl>
              <c:idx val="2"/>
              <c:layout>
                <c:manualLayout>
                  <c:x val="-2.94319622025008E-2"/>
                  <c:y val="-5.4054054054054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A0D-440E-AB60-D8712FE5955F}"/>
                </c:ext>
              </c:extLst>
            </c:dLbl>
            <c:dLbl>
              <c:idx val="3"/>
              <c:layout>
                <c:manualLayout>
                  <c:x val="-4.1204747083501206E-2"/>
                  <c:y val="-4.1335453100159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A0D-440E-AB60-D8712FE5955F}"/>
                </c:ext>
              </c:extLst>
            </c:dLbl>
            <c:dLbl>
              <c:idx val="4"/>
              <c:layout>
                <c:manualLayout>
                  <c:x val="-8.7118608119402363E-2"/>
                  <c:y val="-2.9146457150316043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A0D-440E-AB60-D8712FE5955F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'Grafici 1_6 capitolo 5'!$D$4:$D$7</c:f>
              <c:strCache>
                <c:ptCount val="4"/>
                <c:pt idx="0">
                  <c:v>1995-2004</c:v>
                </c:pt>
                <c:pt idx="1">
                  <c:v>2005-2014</c:v>
                </c:pt>
                <c:pt idx="2">
                  <c:v>2015-2018</c:v>
                </c:pt>
                <c:pt idx="3">
                  <c:v>2019-2024</c:v>
                </c:pt>
              </c:strCache>
            </c:strRef>
          </c:cat>
          <c:val>
            <c:numRef>
              <c:f>'Grafici 1_6 capitolo 5'!$V$4:$V$8</c:f>
              <c:numCache>
                <c:formatCode>_(* #,##0_);_(* \(#,##0\);_(* "-"??_);_(@_)</c:formatCode>
                <c:ptCount val="5"/>
                <c:pt idx="0">
                  <c:v>3942.0794759825326</c:v>
                </c:pt>
                <c:pt idx="1">
                  <c:v>6955</c:v>
                </c:pt>
                <c:pt idx="2">
                  <c:v>263</c:v>
                </c:pt>
                <c:pt idx="3">
                  <c:v>533</c:v>
                </c:pt>
                <c:pt idx="4">
                  <c:v>11693.079475982533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A0D-440E-AB60-D8712FE59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12689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9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it-IT" b="1"/>
                  <a:t>Importo Deliberato (€mln.)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512689183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b="1"/>
                </a:pPr>
                <a:r>
                  <a:rPr lang="it-IT" b="1"/>
                  <a:t>N. Progetti finanziati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0171087148681441"/>
          <c:y val="0.88597764499596665"/>
          <c:w val="0.39530018751514817"/>
          <c:h val="5.5469368322061278E-2"/>
        </c:manualLayout>
      </c:layout>
      <c:overlay val="0"/>
      <c:txPr>
        <a:bodyPr/>
        <a:lstStyle/>
        <a:p>
          <a:pPr>
            <a:defRPr sz="900"/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ontserrat" pitchFamily="2" charset="0"/>
          <a:ea typeface="Aptos Narrow"/>
          <a:cs typeface="Aptos Narrow"/>
        </a:defRPr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it-IT" b="1"/>
              <a:t>Importi  deliberati per Settore (in €)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'Grafici 1_6 capitolo 5'!$D$4</c:f>
              <c:strCache>
                <c:ptCount val="1"/>
                <c:pt idx="0">
                  <c:v>1995-2004</c:v>
                </c:pt>
              </c:strCache>
            </c:strRef>
          </c:tx>
          <c:spPr>
            <a:solidFill>
              <a:srgbClr val="EBE3CB"/>
            </a:solidFill>
            <a:ln w="25400">
              <a:noFill/>
            </a:ln>
          </c:spPr>
          <c:invertIfNegative val="0"/>
          <c:cat>
            <c:strRef>
              <c:f>'Grafici 1_6 capitolo 5'!$AC$3:$AL$3</c:f>
              <c:strCache>
                <c:ptCount val="10"/>
                <c:pt idx="0">
                  <c:v>Sviluppo economico</c:v>
                </c:pt>
                <c:pt idx="1">
                  <c:v>Arte</c:v>
                </c:pt>
                <c:pt idx="2">
                  <c:v>Ricerca Scientifica</c:v>
                </c:pt>
                <c:pt idx="3">
                  <c:v>Istruzione</c:v>
                </c:pt>
                <c:pt idx="4">
                  <c:v>Sanità</c:v>
                </c:pt>
                <c:pt idx="5">
                  <c:v>Volontariato filantropia e beneficenza</c:v>
                </c:pt>
                <c:pt idx="6">
                  <c:v>Assistenza e beneficenza</c:v>
                </c:pt>
                <c:pt idx="7">
                  <c:v>Protezione e qualità ambientale </c:v>
                </c:pt>
                <c:pt idx="8">
                  <c:v>Famiglia e valori connessi</c:v>
                </c:pt>
                <c:pt idx="9">
                  <c:v>Altri settori </c:v>
                </c:pt>
              </c:strCache>
            </c:strRef>
          </c:cat>
          <c:val>
            <c:numRef>
              <c:f>'Grafici 1_6 capitolo 5'!$AC$4:$AL$4</c:f>
              <c:numCache>
                <c:formatCode>_(* #,##0_);_(* \(#,##0\);_(* "-"??_);_(@_)</c:formatCode>
                <c:ptCount val="10"/>
                <c:pt idx="0">
                  <c:v>250761000</c:v>
                </c:pt>
                <c:pt idx="1">
                  <c:v>158680320.60085836</c:v>
                </c:pt>
                <c:pt idx="2">
                  <c:v>41892066.094420597</c:v>
                </c:pt>
                <c:pt idx="3">
                  <c:v>99331245.922746778</c:v>
                </c:pt>
                <c:pt idx="4">
                  <c:v>50201108.583690986</c:v>
                </c:pt>
                <c:pt idx="5">
                  <c:v>8541000</c:v>
                </c:pt>
                <c:pt idx="6">
                  <c:v>48202800</c:v>
                </c:pt>
                <c:pt idx="7">
                  <c:v>50665097.424892709</c:v>
                </c:pt>
                <c:pt idx="8">
                  <c:v>0</c:v>
                </c:pt>
                <c:pt idx="9">
                  <c:v>26023500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D-469C-89F8-7D4DCF1F5219}"/>
            </c:ext>
          </c:extLst>
        </c:ser>
        <c:ser>
          <c:idx val="1"/>
          <c:order val="1"/>
          <c:tx>
            <c:strRef>
              <c:f>'Grafici 1_6 capitolo 5'!$D$5</c:f>
              <c:strCache>
                <c:ptCount val="1"/>
                <c:pt idx="0">
                  <c:v>2005-2014</c:v>
                </c:pt>
              </c:strCache>
            </c:strRef>
          </c:tx>
          <c:spPr>
            <a:solidFill>
              <a:srgbClr val="9C8352"/>
            </a:solidFill>
            <a:ln w="25400">
              <a:noFill/>
            </a:ln>
          </c:spPr>
          <c:invertIfNegative val="0"/>
          <c:cat>
            <c:strRef>
              <c:f>'Grafici 1_6 capitolo 5'!$AC$3:$AL$3</c:f>
              <c:strCache>
                <c:ptCount val="10"/>
                <c:pt idx="0">
                  <c:v>Sviluppo economico</c:v>
                </c:pt>
                <c:pt idx="1">
                  <c:v>Arte</c:v>
                </c:pt>
                <c:pt idx="2">
                  <c:v>Ricerca Scientifica</c:v>
                </c:pt>
                <c:pt idx="3">
                  <c:v>Istruzione</c:v>
                </c:pt>
                <c:pt idx="4">
                  <c:v>Sanità</c:v>
                </c:pt>
                <c:pt idx="5">
                  <c:v>Volontariato filantropia e beneficenza</c:v>
                </c:pt>
                <c:pt idx="6">
                  <c:v>Assistenza e beneficenza</c:v>
                </c:pt>
                <c:pt idx="7">
                  <c:v>Protezione e qualità ambientale </c:v>
                </c:pt>
                <c:pt idx="8">
                  <c:v>Famiglia e valori connessi</c:v>
                </c:pt>
                <c:pt idx="9">
                  <c:v>Altri settori </c:v>
                </c:pt>
              </c:strCache>
            </c:strRef>
          </c:cat>
          <c:val>
            <c:numRef>
              <c:f>'Grafici 1_6 capitolo 5'!$AC$5:$AL$5</c:f>
              <c:numCache>
                <c:formatCode>_(* #,##0_);_(* \(#,##0\);_(* "-"??_);_(@_)</c:formatCode>
                <c:ptCount val="10"/>
                <c:pt idx="0">
                  <c:v>329812236</c:v>
                </c:pt>
                <c:pt idx="1">
                  <c:v>231027652.45999998</c:v>
                </c:pt>
                <c:pt idx="2">
                  <c:v>195477350</c:v>
                </c:pt>
                <c:pt idx="3">
                  <c:v>103378517</c:v>
                </c:pt>
                <c:pt idx="4">
                  <c:v>59206828.899999999</c:v>
                </c:pt>
                <c:pt idx="5">
                  <c:v>83019307</c:v>
                </c:pt>
                <c:pt idx="6">
                  <c:v>21085000</c:v>
                </c:pt>
                <c:pt idx="7">
                  <c:v>19928500</c:v>
                </c:pt>
                <c:pt idx="8">
                  <c:v>39887000</c:v>
                </c:pt>
                <c:pt idx="9">
                  <c:v>48218000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ED-469C-89F8-7D4DCF1F5219}"/>
            </c:ext>
          </c:extLst>
        </c:ser>
        <c:ser>
          <c:idx val="2"/>
          <c:order val="2"/>
          <c:tx>
            <c:strRef>
              <c:f>'Grafici 1_6 capitolo 5'!$D$6</c:f>
              <c:strCache>
                <c:ptCount val="1"/>
                <c:pt idx="0">
                  <c:v>2015-2018</c:v>
                </c:pt>
              </c:strCache>
            </c:strRef>
          </c:tx>
          <c:spPr>
            <a:solidFill>
              <a:srgbClr val="E6AF00"/>
            </a:solidFill>
            <a:ln w="25400">
              <a:noFill/>
            </a:ln>
          </c:spPr>
          <c:invertIfNegative val="0"/>
          <c:cat>
            <c:strRef>
              <c:f>'Grafici 1_6 capitolo 5'!$AC$3:$AL$3</c:f>
              <c:strCache>
                <c:ptCount val="10"/>
                <c:pt idx="0">
                  <c:v>Sviluppo economico</c:v>
                </c:pt>
                <c:pt idx="1">
                  <c:v>Arte</c:v>
                </c:pt>
                <c:pt idx="2">
                  <c:v>Ricerca Scientifica</c:v>
                </c:pt>
                <c:pt idx="3">
                  <c:v>Istruzione</c:v>
                </c:pt>
                <c:pt idx="4">
                  <c:v>Sanità</c:v>
                </c:pt>
                <c:pt idx="5">
                  <c:v>Volontariato filantropia e beneficenza</c:v>
                </c:pt>
                <c:pt idx="6">
                  <c:v>Assistenza e beneficenza</c:v>
                </c:pt>
                <c:pt idx="7">
                  <c:v>Protezione e qualità ambientale </c:v>
                </c:pt>
                <c:pt idx="8">
                  <c:v>Famiglia e valori connessi</c:v>
                </c:pt>
                <c:pt idx="9">
                  <c:v>Altri settori </c:v>
                </c:pt>
              </c:strCache>
            </c:strRef>
          </c:cat>
          <c:val>
            <c:numRef>
              <c:f>'Grafici 1_6 capitolo 5'!$AC$6:$AL$6</c:f>
              <c:numCache>
                <c:formatCode>_(* #,##0_);_(* \(#,##0\);_(* "-"??_);_(@_)</c:formatCode>
                <c:ptCount val="10"/>
                <c:pt idx="0">
                  <c:v>1041231</c:v>
                </c:pt>
                <c:pt idx="1">
                  <c:v>6842604</c:v>
                </c:pt>
                <c:pt idx="2">
                  <c:v>4609584</c:v>
                </c:pt>
                <c:pt idx="3">
                  <c:v>0</c:v>
                </c:pt>
                <c:pt idx="4">
                  <c:v>0</c:v>
                </c:pt>
                <c:pt idx="5">
                  <c:v>2008867</c:v>
                </c:pt>
                <c:pt idx="6">
                  <c:v>0</c:v>
                </c:pt>
                <c:pt idx="7">
                  <c:v>3000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ED-469C-89F8-7D4DCF1F5219}"/>
            </c:ext>
          </c:extLst>
        </c:ser>
        <c:ser>
          <c:idx val="3"/>
          <c:order val="3"/>
          <c:tx>
            <c:strRef>
              <c:f>'Grafici 1_6 capitolo 5'!$D$7</c:f>
              <c:strCache>
                <c:ptCount val="1"/>
                <c:pt idx="0">
                  <c:v>2019-2024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val>
            <c:numRef>
              <c:f>'Grafici 1_6 capitolo 5'!$AC$7:$AL$7</c:f>
              <c:numCache>
                <c:formatCode>_(* #,##0_);_(* \(#,##0\);_(* "-"??_);_(@_)</c:formatCode>
                <c:ptCount val="10"/>
                <c:pt idx="0">
                  <c:v>13014953.710000001</c:v>
                </c:pt>
                <c:pt idx="1">
                  <c:v>12168895</c:v>
                </c:pt>
                <c:pt idx="2">
                  <c:v>21187844.359999999</c:v>
                </c:pt>
                <c:pt idx="3">
                  <c:v>3140013.1100000003</c:v>
                </c:pt>
                <c:pt idx="4">
                  <c:v>0</c:v>
                </c:pt>
                <c:pt idx="5">
                  <c:v>13523434</c:v>
                </c:pt>
                <c:pt idx="6">
                  <c:v>0</c:v>
                </c:pt>
                <c:pt idx="7">
                  <c:v>0</c:v>
                </c:pt>
                <c:pt idx="8">
                  <c:v>3165000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ED-469C-89F8-7D4DCF1F5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2692063"/>
        <c:axId val="1"/>
      </c:barChart>
      <c:catAx>
        <c:axId val="1512692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1"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 w="12700">
            <a:noFill/>
          </a:ln>
        </c:spPr>
        <c:txPr>
          <a:bodyPr rot="0" vert="horz"/>
          <a:lstStyle/>
          <a:p>
            <a:pPr>
              <a:defRPr sz="900" b="1"/>
            </a:pPr>
            <a:endParaRPr lang="it-IT"/>
          </a:p>
        </c:txPr>
        <c:crossAx val="1512692063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9213430824793035"/>
          <c:y val="0.93233027428474669"/>
          <c:w val="0.4098347976579661"/>
          <c:h val="4.6545989487740753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ontserrat" pitchFamily="2" charset="0"/>
          <a:ea typeface="Aptos Narrow"/>
          <a:cs typeface="Aptos Narrow"/>
        </a:defRPr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0.93798</cdr:x>
      <cdr:y>0.22642</cdr:y>
    </cdr:from>
    <cdr:to>
      <cdr:x>1</cdr:x>
      <cdr:y>0.29786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8712968" y="864096"/>
          <a:ext cx="576064" cy="2726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it-IT" sz="1000" dirty="0">
              <a:latin typeface="Montserrat ExtraBold" panose="00000900000000000000" pitchFamily="2" charset="0"/>
            </a:rPr>
            <a:t>+40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0.1844</cdr:x>
      <cdr:y>0.19722</cdr:y>
    </cdr:from>
    <cdr:to>
      <cdr:x>0.9273</cdr:x>
      <cdr:y>0.36944</cdr:y>
    </cdr:to>
    <cdr:cxnSp macro="">
      <cdr:nvCxnSpPr>
        <cdr:cNvPr id="3" name="Connettore diritto 2">
          <a:extLst xmlns:a="http://schemas.openxmlformats.org/drawingml/2006/main">
            <a:ext uri="{FF2B5EF4-FFF2-40B4-BE49-F238E27FC236}">
              <a16:creationId xmlns:a16="http://schemas.microsoft.com/office/drawing/2014/main" id="{D9FD560B-EEFE-4930-B9C9-96F2A4909260}"/>
            </a:ext>
          </a:extLst>
        </cdr:cNvPr>
        <cdr:cNvCxnSpPr/>
      </cdr:nvCxnSpPr>
      <cdr:spPr>
        <a:xfrm xmlns:a="http://schemas.openxmlformats.org/drawingml/2006/main" flipV="1">
          <a:off x="792480" y="541020"/>
          <a:ext cx="3192780" cy="4724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0.22132</cdr:y>
    </cdr:from>
    <cdr:to>
      <cdr:x>0.30565</cdr:x>
      <cdr:y>0.53572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CBD57EFB-DD85-1E66-9639-6F3D33B062AA}"/>
            </a:ext>
          </a:extLst>
        </cdr:cNvPr>
        <cdr:cNvSpPr txBox="1"/>
      </cdr:nvSpPr>
      <cdr:spPr>
        <a:xfrm xmlns:a="http://schemas.openxmlformats.org/drawingml/2006/main">
          <a:off x="0" y="611633"/>
          <a:ext cx="1562656" cy="8688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it-IT" sz="1200" b="1" dirty="0">
              <a:solidFill>
                <a:schemeClr val="tx1"/>
              </a:solidFill>
            </a:rPr>
            <a:t>Oneri Personale</a:t>
          </a:r>
        </a:p>
      </cdr:txBody>
    </cdr:sp>
  </cdr:relSizeAnchor>
  <cdr:relSizeAnchor xmlns:cdr="http://schemas.openxmlformats.org/drawingml/2006/chartDrawing">
    <cdr:from>
      <cdr:x>0</cdr:x>
      <cdr:y>0.53874</cdr:y>
    </cdr:from>
    <cdr:to>
      <cdr:x>0.28484</cdr:x>
      <cdr:y>0.85313</cdr:y>
    </cdr:to>
    <cdr:sp macro="" textlink="">
      <cdr:nvSpPr>
        <cdr:cNvPr id="3" name="CasellaDiTesto 1">
          <a:extLst xmlns:a="http://schemas.openxmlformats.org/drawingml/2006/main">
            <a:ext uri="{FF2B5EF4-FFF2-40B4-BE49-F238E27FC236}">
              <a16:creationId xmlns:a16="http://schemas.microsoft.com/office/drawing/2014/main" id="{49091990-6285-A0B6-753A-BF2F89DD16C3}"/>
            </a:ext>
          </a:extLst>
        </cdr:cNvPr>
        <cdr:cNvSpPr txBox="1"/>
      </cdr:nvSpPr>
      <cdr:spPr>
        <a:xfrm xmlns:a="http://schemas.openxmlformats.org/drawingml/2006/main">
          <a:off x="0" y="1892300"/>
          <a:ext cx="1455367" cy="1104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it-IT" sz="1200" b="1" dirty="0">
              <a:solidFill>
                <a:srgbClr val="9C8352"/>
              </a:solidFill>
            </a:rPr>
            <a:t>Oneri Organi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0.12681</cdr:x>
      <cdr:y>0.87022</cdr:y>
    </cdr:from>
    <cdr:to>
      <cdr:x>0.17514</cdr:x>
      <cdr:y>0.96322</cdr:y>
    </cdr:to>
    <cdr:pic>
      <cdr:nvPicPr>
        <cdr:cNvPr id="5" name="Immagine 4">
          <a:extLst xmlns:a="http://schemas.openxmlformats.org/drawingml/2006/main">
            <a:ext uri="{FF2B5EF4-FFF2-40B4-BE49-F238E27FC236}">
              <a16:creationId xmlns:a16="http://schemas.microsoft.com/office/drawing/2014/main" id="{5783997E-F057-280A-4B2A-CD10A6BEC8E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46318" y="3281291"/>
          <a:ext cx="360656" cy="350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0.63509</cdr:x>
      <cdr:y>0.87844</cdr:y>
    </cdr:from>
    <cdr:to>
      <cdr:x>0.68152</cdr:x>
      <cdr:y>0.97756</cdr:y>
    </cdr:to>
    <cdr:pic>
      <cdr:nvPicPr>
        <cdr:cNvPr id="6" name="Immagine 5">
          <a:extLst xmlns:a="http://schemas.openxmlformats.org/drawingml/2006/main">
            <a:ext uri="{FF2B5EF4-FFF2-40B4-BE49-F238E27FC236}">
              <a16:creationId xmlns:a16="http://schemas.microsoft.com/office/drawing/2014/main" id="{EE93D5D9-5726-70B0-E89A-B52ABA3C487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739297" y="3312286"/>
          <a:ext cx="346478" cy="3737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0.35526</cdr:x>
      <cdr:y>0.88284</cdr:y>
    </cdr:from>
    <cdr:to>
      <cdr:x>0.4009</cdr:x>
      <cdr:y>0.97317</cdr:y>
    </cdr:to>
    <cdr:pic>
      <cdr:nvPicPr>
        <cdr:cNvPr id="8" name="Immagine 7">
          <a:extLst xmlns:a="http://schemas.openxmlformats.org/drawingml/2006/main">
            <a:ext uri="{FF2B5EF4-FFF2-40B4-BE49-F238E27FC236}">
              <a16:creationId xmlns:a16="http://schemas.microsoft.com/office/drawing/2014/main" id="{84072342-4978-01AE-C2F1-47C995F6027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651065" y="3328858"/>
          <a:ext cx="340582" cy="340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D13BE-EB6B-483F-B26E-8745AE46F86B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4D1D7-06DC-400C-BC34-5BDDBFA882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380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A2EF8-9DA2-90E7-CD5D-C07D68CA6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ECF9C1F-FFB8-5159-F110-A8BDEC5EDE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BFE86EE-ABDB-27AA-0CC9-46D5CF6E6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F5930C-A5A5-F012-6269-7F75F0C84A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4D1D7-06DC-400C-BC34-5BDDBFA8821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766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134FE-D60C-A0FF-DAD3-A72F25DF2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1549259-01A1-0BD8-18DA-8572F2248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49427AE-3F49-3619-6AFD-8F81213BC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E2C275-734D-8DE0-8F7B-6A471D3613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4D1D7-06DC-400C-BC34-5BDDBFA8821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358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2ED14-7551-16EC-0270-59E24212A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5A59665-E10A-EFE1-F955-AE41E3C9F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E6DE9D1-9527-9FB1-7789-247E4EE6C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8D926B-EAE2-3FAF-A1B8-D91C0BB8D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4D1D7-06DC-400C-BC34-5BDDBFA8821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105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CF77B-3C05-55A9-47A3-79FF587EE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3D0B119-FE55-3B19-ACD3-0A3F6A59C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31C6C2D-C442-AFBC-4425-E51BDAD8C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E618E4-DD9A-0EA2-B00E-799BB16E98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4D1D7-06DC-400C-BC34-5BDDBFA8821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615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4D1D7-06DC-400C-BC34-5BDDBFA8821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405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DCF95-DE7B-9917-D76E-B4B37B1ED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2FD7280-280A-43AF-B6BC-A35AC1AF0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12D81EF-F9CA-A5A2-E2D5-B654BC030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EBD49C-54F0-6A2D-96E7-F514C07279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4D1D7-06DC-400C-BC34-5BDDBFA8821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184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A71C4-6E31-FD04-491F-B27D57E49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FC08239-A388-B5BE-CB7C-9C70230C5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49FB86E-93D6-B454-6A6C-62D011108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02D6D-D57B-55AD-ED54-E48EC6179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4D1D7-06DC-400C-BC34-5BDDBFA8821A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879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4DA61-85B8-DED2-0B8B-C07290917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85689AD-7E1F-F1DA-8347-9163452A1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EEB3AFA-8E02-8EA5-042C-626DC64C8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E0D314-27C3-138F-264E-C51616753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4D1D7-06DC-400C-BC34-5BDDBFA8821A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30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4D1D7-06DC-400C-BC34-5BDDBFA8821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6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11B7C-5592-BA4F-60A4-AF8DD752C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339F7F7-627B-0A96-158A-C664CA771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6D52077-2DDC-BA8F-EF79-E707A1861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CD7F29-1F8F-B8FD-BA8A-0F598AAC7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4D1D7-06DC-400C-BC34-5BDDBFA8821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8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DF074-8BE7-D94F-03A4-A0D23A72C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173B820-98E9-1741-250E-2AECFE884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17359C-CF11-83E9-FBDC-42459A4EA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8E6CCA-FC5A-0088-4DA7-1A7F5BF194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4D1D7-06DC-400C-BC34-5BDDBFA8821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07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4D1D7-06DC-400C-BC34-5BDDBFA8821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197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7F294-B7F7-04E8-DF57-EAFD3340E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6B61BC-9D22-5605-9500-4FC748D25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B1C669B-A434-9ECB-AB11-768CB0172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4B4EBE-B9EA-E737-4D40-F1766CCF6D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4D1D7-06DC-400C-BC34-5BDDBFA8821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30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D4096-30BA-9ABB-AA2D-4ADEE03C0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05FCED3-4EA6-6DCC-063E-C7077947A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F5E5688-94A9-ECEC-047B-58E1F0751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70EA6E-9B09-6F7A-C251-F99241DA9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4D1D7-06DC-400C-BC34-5BDDBFA8821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780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DCF2A-6BF6-E98C-A66F-1B8FB2578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E5CD0C4-24A7-8AF8-3505-7165698ABE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028F5DF-65E2-1F6E-CC57-1FE44AA5E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F9D645-3FCA-C697-E04E-C7ED0F2B8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4D1D7-06DC-400C-BC34-5BDDBFA8821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912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4D1D7-06DC-400C-BC34-5BDDBFA8821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6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BOZZA del 5 Marzo 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3C8-28CE-4C67-A55A-882298EC0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95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BOZZA del 5 Marzo 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3C8-28CE-4C67-A55A-882298EC0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77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BOZZA del 5 Marzo 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3C8-28CE-4C67-A55A-882298EC0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33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328" y="6356351"/>
            <a:ext cx="2844800" cy="365125"/>
          </a:xfrm>
        </p:spPr>
        <p:txBody>
          <a:bodyPr/>
          <a:lstStyle>
            <a:lvl1pPr>
              <a:defRPr b="1" i="1"/>
            </a:lvl1pPr>
          </a:lstStyle>
          <a:p>
            <a:r>
              <a:rPr lang="it-IT"/>
              <a:t>BOZZA del 5 Marzo 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264352" y="6356351"/>
            <a:ext cx="2844800" cy="365125"/>
          </a:xfrm>
        </p:spPr>
        <p:txBody>
          <a:bodyPr/>
          <a:lstStyle>
            <a:lvl1pPr>
              <a:defRPr b="1"/>
            </a:lvl1pPr>
          </a:lstStyle>
          <a:p>
            <a:fld id="{D791E3C8-28CE-4C67-A55A-882298EC056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70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BOZZA del 5 Marzo 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3C8-28CE-4C67-A55A-882298EC0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47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BOZZA del 5 Marzo 2019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3C8-28CE-4C67-A55A-882298EC0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8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BOZZA del 5 Marzo 2019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3C8-28CE-4C67-A55A-882298EC0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56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BOZZA del 5 Marzo 2019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3C8-28CE-4C67-A55A-882298EC0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6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BOZZA del 5 Marzo 2019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3C8-28CE-4C67-A55A-882298EC0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06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BOZZA del 5 Marzo 2019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3C8-28CE-4C67-A55A-882298EC0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9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BOZZA del 5 Marzo 2019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3C8-28CE-4C67-A55A-882298EC0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59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BOZZA del 5 Marzo 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1E3C8-28CE-4C67-A55A-882298EC0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2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cielo, poster, castello&#10;&#10;Il contenuto generato dall'IA potrebbe non essere corretto.">
            <a:extLst>
              <a:ext uri="{FF2B5EF4-FFF2-40B4-BE49-F238E27FC236}">
                <a16:creationId xmlns:a16="http://schemas.microsoft.com/office/drawing/2014/main" id="{7558548A-97FB-40A4-9ABB-73349B9D2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91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DE71EF-BB79-4435-BAB7-067724A7BAB5}"/>
              </a:ext>
            </a:extLst>
          </p:cNvPr>
          <p:cNvSpPr txBox="1"/>
          <p:nvPr/>
        </p:nvSpPr>
        <p:spPr>
          <a:xfrm>
            <a:off x="6528048" y="1398716"/>
            <a:ext cx="42196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hangingPunct="0">
              <a:buFont typeface="Arial" panose="020B0604020202020204" pitchFamily="34" charset="0"/>
              <a:buChar char="•"/>
            </a:pPr>
            <a:r>
              <a:rPr lang="it-IT" sz="1400" dirty="0">
                <a:latin typeface="Montserrat" pitchFamily="2" charset="0"/>
                <a:cs typeface="Arial" panose="020B0604020202020204" pitchFamily="34" charset="0"/>
              </a:rPr>
              <a:t>Al </a:t>
            </a:r>
            <a:r>
              <a:rPr lang="it-IT" sz="1400" b="1" dirty="0">
                <a:solidFill>
                  <a:srgbClr val="9C8352"/>
                </a:solidFill>
                <a:latin typeface="Montserrat" pitchFamily="2" charset="0"/>
                <a:cs typeface="Arial" panose="020B0604020202020204" pitchFamily="34" charset="0"/>
              </a:rPr>
              <a:t>31 dicembre 2024</a:t>
            </a:r>
            <a:r>
              <a:rPr lang="it-IT" sz="1400" dirty="0">
                <a:latin typeface="Montserrat" pitchFamily="2" charset="0"/>
                <a:cs typeface="Arial" panose="020B0604020202020204" pitchFamily="34" charset="0"/>
              </a:rPr>
              <a:t>, </a:t>
            </a:r>
            <a:r>
              <a:rPr lang="it-IT" sz="1400" b="1" dirty="0">
                <a:latin typeface="Montserrat" pitchFamily="2" charset="0"/>
                <a:cs typeface="Arial" panose="020B0604020202020204" pitchFamily="34" charset="0"/>
              </a:rPr>
              <a:t>l’Attivo di bilancio </a:t>
            </a:r>
            <a:r>
              <a:rPr lang="it-IT" sz="1400" dirty="0">
                <a:latin typeface="Montserrat" pitchFamily="2" charset="0"/>
                <a:cs typeface="Arial" panose="020B0604020202020204" pitchFamily="34" charset="0"/>
              </a:rPr>
              <a:t>(pari a €mln. 707, + 30% sul </a:t>
            </a:r>
            <a:r>
              <a:rPr lang="it-IT" sz="1400" b="1" dirty="0">
                <a:solidFill>
                  <a:srgbClr val="9C8352"/>
                </a:solidFill>
                <a:latin typeface="Montserrat" pitchFamily="2" charset="0"/>
                <a:cs typeface="Arial" panose="020B0604020202020204" pitchFamily="34" charset="0"/>
              </a:rPr>
              <a:t>2020/ultimo quadriennio</a:t>
            </a:r>
            <a:r>
              <a:rPr lang="it-IT" sz="1400" dirty="0">
                <a:latin typeface="Montserrat" pitchFamily="2" charset="0"/>
                <a:cs typeface="Arial" panose="020B0604020202020204" pitchFamily="34" charset="0"/>
              </a:rPr>
              <a:t>) è rappresentato per circa l’85,3% da Immobilizzazioni (finanziarie e non) e per il restante 14,7% da voci riferibili all’Attivo Circolante.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>
              <a:latin typeface="Montserrat" pitchFamily="2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E1AA26-C79E-49AB-969F-A459262611F9}"/>
              </a:ext>
            </a:extLst>
          </p:cNvPr>
          <p:cNvSpPr txBox="1"/>
          <p:nvPr/>
        </p:nvSpPr>
        <p:spPr>
          <a:xfrm>
            <a:off x="767408" y="4262605"/>
            <a:ext cx="41044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hangingPunct="0">
              <a:buFont typeface="Arial" panose="020B0604020202020204" pitchFamily="34" charset="0"/>
              <a:buChar char="•"/>
            </a:pPr>
            <a:r>
              <a:rPr lang="it-IT" sz="1400" dirty="0">
                <a:latin typeface="Montserrat" pitchFamily="2" charset="0"/>
                <a:cs typeface="Arial" panose="020B0604020202020204" pitchFamily="34" charset="0"/>
              </a:rPr>
              <a:t>L’elevato ammontare delle risorse investite in </a:t>
            </a:r>
            <a:r>
              <a:rPr lang="it-IT" sz="1400" b="1" dirty="0">
                <a:latin typeface="Montserrat" pitchFamily="2" charset="0"/>
                <a:cs typeface="Arial" panose="020B0604020202020204" pitchFamily="34" charset="0"/>
              </a:rPr>
              <a:t>strumenti finanziari liquidi e liquidabili </a:t>
            </a:r>
            <a:r>
              <a:rPr lang="it-IT" sz="1400" dirty="0">
                <a:latin typeface="Montserrat" pitchFamily="2" charset="0"/>
                <a:cs typeface="Arial" panose="020B0604020202020204" pitchFamily="34" charset="0"/>
              </a:rPr>
              <a:t>(circa </a:t>
            </a:r>
            <a:r>
              <a:rPr lang="it-IT" sz="1400" dirty="0">
                <a:solidFill>
                  <a:srgbClr val="9C8352"/>
                </a:solidFill>
                <a:latin typeface="Montserrat" pitchFamily="2" charset="0"/>
                <a:cs typeface="Arial" panose="020B0604020202020204" pitchFamily="34" charset="0"/>
              </a:rPr>
              <a:t>€mln. 513</a:t>
            </a:r>
            <a:r>
              <a:rPr lang="it-IT" sz="1400" dirty="0">
                <a:latin typeface="Montserrat" pitchFamily="2" charset="0"/>
                <a:cs typeface="Arial" panose="020B0604020202020204" pitchFamily="34" charset="0"/>
              </a:rPr>
              <a:t>), sia all’interno delle Immobilizzazioni finanziarie che dell’Attivo Circolante, rispetto a tutte le passività (circa </a:t>
            </a:r>
            <a:r>
              <a:rPr lang="it-IT" sz="1400" dirty="0">
                <a:solidFill>
                  <a:srgbClr val="9C8352"/>
                </a:solidFill>
                <a:latin typeface="Montserrat" pitchFamily="2" charset="0"/>
                <a:cs typeface="Arial" panose="020B0604020202020204" pitchFamily="34" charset="0"/>
              </a:rPr>
              <a:t>€mln. 125</a:t>
            </a:r>
            <a:r>
              <a:rPr lang="it-IT" sz="1400" dirty="0">
                <a:latin typeface="Montserrat" pitchFamily="2" charset="0"/>
                <a:cs typeface="Arial" panose="020B0604020202020204" pitchFamily="34" charset="0"/>
              </a:rPr>
              <a:t>), determini una situazione di evidente </a:t>
            </a:r>
            <a:r>
              <a:rPr lang="it-IT" sz="1400" b="1" dirty="0">
                <a:latin typeface="Montserrat" pitchFamily="2" charset="0"/>
                <a:cs typeface="Arial" panose="020B0604020202020204" pitchFamily="34" charset="0"/>
              </a:rPr>
              <a:t>equilibrio finanziario </a:t>
            </a:r>
            <a:r>
              <a:rPr lang="it-IT" sz="1400" dirty="0">
                <a:latin typeface="Montserrat" pitchFamily="2" charset="0"/>
                <a:cs typeface="Arial" panose="020B0604020202020204" pitchFamily="34" charset="0"/>
              </a:rPr>
              <a:t>da parte della Fondazione.</a:t>
            </a:r>
          </a:p>
          <a:p>
            <a:pPr marL="342900" indent="-342900" algn="just" hangingPunct="0">
              <a:buFont typeface="Arial" panose="020B0604020202020204" pitchFamily="34" charset="0"/>
              <a:buChar char="•"/>
            </a:pPr>
            <a:endParaRPr lang="it-IT" sz="1400" dirty="0"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760008B-4F89-11C6-5435-1FC65C9ABB46}"/>
              </a:ext>
            </a:extLst>
          </p:cNvPr>
          <p:cNvSpPr/>
          <p:nvPr/>
        </p:nvSpPr>
        <p:spPr>
          <a:xfrm>
            <a:off x="0" y="342284"/>
            <a:ext cx="12192000" cy="400110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 bmk="">
                <a:solidFill>
                  <a:schemeClr val="bg1"/>
                </a:solidFill>
                <a:latin typeface="Montserrat" panose="00000500000000000000" pitchFamily="2" charset="0"/>
              </a:rPr>
              <a:t>Situazione patrimoniale e finanziaria: l’Attivo ad oggi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1BCD2A9-79ED-9D60-8E5B-6CD939661B89}"/>
              </a:ext>
            </a:extLst>
          </p:cNvPr>
          <p:cNvCxnSpPr>
            <a:cxnSpLocks/>
          </p:cNvCxnSpPr>
          <p:nvPr/>
        </p:nvCxnSpPr>
        <p:spPr>
          <a:xfrm>
            <a:off x="551384" y="3717032"/>
            <a:ext cx="11089232" cy="0"/>
          </a:xfrm>
          <a:prstGeom prst="line">
            <a:avLst/>
          </a:prstGeom>
          <a:ln w="31750">
            <a:solidFill>
              <a:srgbClr val="9C8352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20C70911-49DB-477F-B45D-7F09AFA032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92833"/>
              </p:ext>
            </p:extLst>
          </p:nvPr>
        </p:nvGraphicFramePr>
        <p:xfrm>
          <a:off x="191344" y="892175"/>
          <a:ext cx="5328592" cy="253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898DEFA8-B5F3-49F5-9E67-D025F7B229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234087"/>
              </p:ext>
            </p:extLst>
          </p:nvPr>
        </p:nvGraphicFramePr>
        <p:xfrm>
          <a:off x="6528048" y="4004864"/>
          <a:ext cx="4656946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614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20D7A-CF31-B35F-DC4F-B617FA0AF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B256EE-6E71-3DEA-B55E-62F2821CBFF2}"/>
              </a:ext>
            </a:extLst>
          </p:cNvPr>
          <p:cNvSpPr txBox="1"/>
          <p:nvPr/>
        </p:nvSpPr>
        <p:spPr>
          <a:xfrm>
            <a:off x="3143672" y="5191295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t-IT" sz="2200" b="1" dirty="0">
                <a:solidFill>
                  <a:srgbClr val="9C8352"/>
                </a:solidFill>
                <a:latin typeface="Montserrat" panose="00000500000000000000" pitchFamily="2" charset="0"/>
              </a:rPr>
              <a:t>Avanzo di Esercizio</a:t>
            </a:r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sz="2200" b="1" dirty="0">
                <a:latin typeface="Montserrat" panose="00000500000000000000" pitchFamily="2" charset="0"/>
              </a:rPr>
              <a:t>complessivo</a:t>
            </a:r>
            <a:r>
              <a:rPr lang="it-IT" sz="2200" dirty="0">
                <a:latin typeface="Montserrat" panose="00000500000000000000" pitchFamily="2" charset="0"/>
              </a:rPr>
              <a:t>:</a:t>
            </a:r>
            <a:r>
              <a:rPr lang="it-IT" sz="2200" b="1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r>
              <a:rPr lang="it-IT" sz="2200" b="1" dirty="0">
                <a:solidFill>
                  <a:srgbClr val="9C8352"/>
                </a:solidFill>
                <a:latin typeface="Montserrat" panose="00000500000000000000" pitchFamily="2" charset="0"/>
              </a:rPr>
              <a:t>€mln. 2.205</a:t>
            </a:r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sz="2200" dirty="0">
                <a:latin typeface="Montserrat" panose="00000500000000000000" pitchFamily="2" charset="0"/>
              </a:rPr>
              <a:t>dal</a:t>
            </a:r>
            <a:r>
              <a:rPr lang="it-IT" sz="2200" b="1" dirty="0">
                <a:latin typeface="Montserrat" panose="00000500000000000000" pitchFamily="2" charset="0"/>
              </a:rPr>
              <a:t> 2015 ad oggi</a:t>
            </a:r>
            <a:r>
              <a:rPr lang="it-IT" sz="2200" dirty="0">
                <a:latin typeface="Montserrat" panose="00000500000000000000" pitchFamily="2" charset="0"/>
              </a:rPr>
              <a:t>:</a:t>
            </a:r>
            <a:r>
              <a:rPr lang="it-IT" sz="2200" b="1" dirty="0">
                <a:latin typeface="Montserrat" panose="00000500000000000000" pitchFamily="2" charset="0"/>
              </a:rPr>
              <a:t> </a:t>
            </a:r>
            <a:r>
              <a:rPr lang="it-IT" sz="2200" b="1" dirty="0">
                <a:solidFill>
                  <a:srgbClr val="9C8352"/>
                </a:solidFill>
                <a:latin typeface="Montserrat" panose="00000500000000000000" pitchFamily="2" charset="0"/>
              </a:rPr>
              <a:t>€mln. 234 </a:t>
            </a:r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sz="2200" dirty="0">
                <a:latin typeface="Montserrat" panose="00000500000000000000" pitchFamily="2" charset="0"/>
              </a:rPr>
              <a:t>nel </a:t>
            </a:r>
            <a:r>
              <a:rPr lang="it-IT" sz="2200" b="1" dirty="0">
                <a:latin typeface="Montserrat" panose="00000500000000000000" pitchFamily="2" charset="0"/>
              </a:rPr>
              <a:t>quadriennio 2021-2024</a:t>
            </a:r>
            <a:r>
              <a:rPr lang="it-IT" sz="2200" dirty="0">
                <a:latin typeface="Montserrat" panose="00000500000000000000" pitchFamily="2" charset="0"/>
              </a:rPr>
              <a:t>: </a:t>
            </a:r>
            <a:r>
              <a:rPr lang="it-IT" sz="2200" b="1" dirty="0">
                <a:solidFill>
                  <a:srgbClr val="9C8352"/>
                </a:solidFill>
                <a:latin typeface="Montserrat" panose="00000500000000000000" pitchFamily="2" charset="0"/>
              </a:rPr>
              <a:t>€mln. 192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8BA77AD-576D-37A3-09F4-9407EE4AE3D3}"/>
              </a:ext>
            </a:extLst>
          </p:cNvPr>
          <p:cNvSpPr/>
          <p:nvPr/>
        </p:nvSpPr>
        <p:spPr>
          <a:xfrm>
            <a:off x="0" y="294736"/>
            <a:ext cx="12192000" cy="400110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 bmk="">
                <a:solidFill>
                  <a:schemeClr val="bg1"/>
                </a:solidFill>
                <a:latin typeface="Montserrat" panose="00000500000000000000" pitchFamily="2" charset="0"/>
              </a:rPr>
              <a:t>Evoluzione dell’Avanzo di Esercizio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EDBA5CB-CF92-4127-A023-D5040928A2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482563"/>
              </p:ext>
            </p:extLst>
          </p:nvPr>
        </p:nvGraphicFramePr>
        <p:xfrm>
          <a:off x="479376" y="802941"/>
          <a:ext cx="11161240" cy="428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4667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8CF86-4A04-098C-F7B4-E1CAFF7BB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46616B3-65FD-CABD-3CC1-7C313FB71F20}"/>
              </a:ext>
            </a:extLst>
          </p:cNvPr>
          <p:cNvSpPr txBox="1"/>
          <p:nvPr/>
        </p:nvSpPr>
        <p:spPr>
          <a:xfrm>
            <a:off x="8472264" y="1340895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9C8352"/>
                </a:solidFill>
                <a:latin typeface="Montserrat" pitchFamily="2" charset="0"/>
              </a:rPr>
              <a:t>Riduzione degli oneri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9C8352"/>
                </a:solidFill>
                <a:latin typeface="Montserrat" pitchFamily="2" charset="0"/>
              </a:rPr>
              <a:t>-43% </a:t>
            </a:r>
            <a:r>
              <a:rPr lang="it-IT" dirty="0">
                <a:latin typeface="Montserrat" pitchFamily="2" charset="0"/>
              </a:rPr>
              <a:t>dal </a:t>
            </a:r>
            <a:r>
              <a:rPr lang="it-IT" b="1" dirty="0">
                <a:latin typeface="Montserrat" pitchFamily="2" charset="0"/>
              </a:rPr>
              <a:t>2015 al 2024 </a:t>
            </a:r>
            <a:r>
              <a:rPr lang="it-IT" dirty="0">
                <a:latin typeface="Montserrat" pitchFamily="2" charset="0"/>
              </a:rPr>
              <a:t>per Oneri complessivi (netto accantonamenti)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54E4CC8-248D-FAC4-9BCA-583E6BCDA0C8}"/>
              </a:ext>
            </a:extLst>
          </p:cNvPr>
          <p:cNvSpPr txBox="1"/>
          <p:nvPr/>
        </p:nvSpPr>
        <p:spPr>
          <a:xfrm>
            <a:off x="3088598" y="4562324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9C8352"/>
                </a:solidFill>
                <a:latin typeface="Montserrat" pitchFamily="2" charset="0"/>
              </a:rPr>
              <a:t>Incremento dei Ricavi Ordinari (al netto delle transazioni legali concluse)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E631CE7-9D4D-E14C-DFF2-E7A26B30C0A2}"/>
              </a:ext>
            </a:extLst>
          </p:cNvPr>
          <p:cNvSpPr/>
          <p:nvPr/>
        </p:nvSpPr>
        <p:spPr>
          <a:xfrm>
            <a:off x="4215" y="281806"/>
            <a:ext cx="12192000" cy="400110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i="1" dirty="0">
                <a:solidFill>
                  <a:schemeClr val="bg1"/>
                </a:solidFill>
                <a:latin typeface="Montserrat" panose="00000500000000000000" pitchFamily="2" charset="0"/>
              </a:rPr>
              <a:t>Focus</a:t>
            </a:r>
            <a:r>
              <a:rPr lang="it-IT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su Costi e Ricavi (2015-2024)</a:t>
            </a:r>
            <a:endParaRPr lang="it-IT" sz="2000" b="1" baseline="30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EDB68694-AAEE-6BED-4ABC-777E5143A485}"/>
              </a:ext>
            </a:extLst>
          </p:cNvPr>
          <p:cNvCxnSpPr>
            <a:cxnSpLocks/>
          </p:cNvCxnSpPr>
          <p:nvPr/>
        </p:nvCxnSpPr>
        <p:spPr>
          <a:xfrm>
            <a:off x="479376" y="3861048"/>
            <a:ext cx="11233248" cy="0"/>
          </a:xfrm>
          <a:prstGeom prst="line">
            <a:avLst/>
          </a:prstGeom>
          <a:ln w="31750">
            <a:solidFill>
              <a:srgbClr val="9C8352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C47717E9-E9EF-4F83-88F2-83DB1FE702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100736"/>
              </p:ext>
            </p:extLst>
          </p:nvPr>
        </p:nvGraphicFramePr>
        <p:xfrm>
          <a:off x="911424" y="764706"/>
          <a:ext cx="5112568" cy="2808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reccia in giù 5">
            <a:extLst>
              <a:ext uri="{FF2B5EF4-FFF2-40B4-BE49-F238E27FC236}">
                <a16:creationId xmlns:a16="http://schemas.microsoft.com/office/drawing/2014/main" id="{701FCDDB-F997-AC4D-F370-7EBE62D33308}"/>
              </a:ext>
            </a:extLst>
          </p:cNvPr>
          <p:cNvSpPr/>
          <p:nvPr/>
        </p:nvSpPr>
        <p:spPr>
          <a:xfrm rot="18669892">
            <a:off x="7136067" y="1322913"/>
            <a:ext cx="1152128" cy="2329671"/>
          </a:xfrm>
          <a:prstGeom prst="downArrow">
            <a:avLst/>
          </a:prstGeom>
          <a:solidFill>
            <a:srgbClr val="9C8352"/>
          </a:solidFill>
          <a:ln>
            <a:solidFill>
              <a:srgbClr val="9C83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05DC1F29-5149-3009-A259-920D86BF5E47}"/>
              </a:ext>
            </a:extLst>
          </p:cNvPr>
          <p:cNvSpPr/>
          <p:nvPr/>
        </p:nvSpPr>
        <p:spPr>
          <a:xfrm rot="13164605">
            <a:off x="1061987" y="3933835"/>
            <a:ext cx="1152128" cy="2347244"/>
          </a:xfrm>
          <a:prstGeom prst="downArrow">
            <a:avLst/>
          </a:prstGeom>
          <a:solidFill>
            <a:srgbClr val="9C8352"/>
          </a:solidFill>
          <a:ln>
            <a:solidFill>
              <a:srgbClr val="9C83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9E47DB1A-CEA2-4F73-A488-61B1E760A2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601002"/>
              </p:ext>
            </p:extLst>
          </p:nvPr>
        </p:nvGraphicFramePr>
        <p:xfrm>
          <a:off x="6672064" y="4033949"/>
          <a:ext cx="5072058" cy="270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978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28279-9051-15EC-C72A-39C2D1A47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persona, Viso umano, vestiti, bebè&#10;&#10;Il contenuto generato dall'IA potrebbe non essere corretto.">
            <a:extLst>
              <a:ext uri="{FF2B5EF4-FFF2-40B4-BE49-F238E27FC236}">
                <a16:creationId xmlns:a16="http://schemas.microsoft.com/office/drawing/2014/main" id="{1DF9E6A2-1FC0-E505-2E70-96930F7AE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13380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1770987-5EB3-DFA2-A51E-A161131CE158}"/>
              </a:ext>
            </a:extLst>
          </p:cNvPr>
          <p:cNvSpPr/>
          <p:nvPr/>
        </p:nvSpPr>
        <p:spPr>
          <a:xfrm>
            <a:off x="0" y="3142709"/>
            <a:ext cx="12192000" cy="646331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ATTIVITÀ ISTITUZIONALE</a:t>
            </a:r>
            <a:endParaRPr lang="it-IT" sz="3600" b="1" baseline="30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4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ersona, disegno, arte, dipinto&#10;&#10;Il contenuto generato dall'IA potrebbe non essere corretto.">
            <a:extLst>
              <a:ext uri="{FF2B5EF4-FFF2-40B4-BE49-F238E27FC236}">
                <a16:creationId xmlns:a16="http://schemas.microsoft.com/office/drawing/2014/main" id="{9E185BC2-B65B-BE6D-9A2D-C263C36CB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8000" r="31100"/>
          <a:stretch/>
        </p:blipFill>
        <p:spPr>
          <a:xfrm>
            <a:off x="0" y="548680"/>
            <a:ext cx="4608512" cy="630932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1A248E-91BB-4C0D-92B7-B8BDCD5D3A8D}"/>
              </a:ext>
            </a:extLst>
          </p:cNvPr>
          <p:cNvSpPr txBox="1"/>
          <p:nvPr/>
        </p:nvSpPr>
        <p:spPr>
          <a:xfrm>
            <a:off x="4727848" y="836713"/>
            <a:ext cx="7200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latin typeface="Montserrat" pitchFamily="2" charset="0"/>
              </a:rPr>
              <a:t>Nel corso degli anni si registra un </a:t>
            </a:r>
            <a:r>
              <a:rPr lang="it-IT" b="1" dirty="0">
                <a:latin typeface="Montserrat" pitchFamily="2" charset="0"/>
              </a:rPr>
              <a:t>processo di evoluzione nelle modalità operative </a:t>
            </a:r>
            <a:r>
              <a:rPr lang="it-IT" dirty="0">
                <a:latin typeface="Montserrat" pitchFamily="2" charset="0"/>
              </a:rPr>
              <a:t>connesse all’attività istituzionale della Fondazione, che si inserisce all’interno del percorso normativo e di strutturazione/crescita dell’intero sistema delle Fondazioni di origine bancaria.</a:t>
            </a:r>
          </a:p>
          <a:p>
            <a:pPr algn="just"/>
            <a:endParaRPr lang="it-IT" dirty="0">
              <a:latin typeface="Montserrat" pitchFamily="2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dirty="0">
                <a:latin typeface="Montserrat" pitchFamily="2" charset="0"/>
              </a:rPr>
              <a:t>Da una </a:t>
            </a:r>
            <a:r>
              <a:rPr lang="it-IT" b="1" dirty="0">
                <a:latin typeface="Montserrat" pitchFamily="2" charset="0"/>
              </a:rPr>
              <a:t>attività poco strutturata prima del 2001</a:t>
            </a:r>
            <a:r>
              <a:rPr lang="it-IT" dirty="0">
                <a:latin typeface="Montserrat" pitchFamily="2" charset="0"/>
              </a:rPr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dirty="0">
                <a:latin typeface="Montserrat" pitchFamily="2" charset="0"/>
              </a:rPr>
              <a:t>Passando all’emanazione di un </a:t>
            </a:r>
            <a:r>
              <a:rPr lang="it-IT" b="1" dirty="0">
                <a:solidFill>
                  <a:srgbClr val="9C8352"/>
                </a:solidFill>
                <a:latin typeface="Montserrat" pitchFamily="2" charset="0"/>
              </a:rPr>
              <a:t>bando unico fino al 2014.</a:t>
            </a:r>
            <a:endParaRPr lang="it-IT" dirty="0">
              <a:latin typeface="Montserrat" pitchFamily="2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dirty="0">
                <a:latin typeface="Montserrat" pitchFamily="2" charset="0"/>
              </a:rPr>
              <a:t>Fino </a:t>
            </a:r>
            <a:r>
              <a:rPr lang="it-IT" b="1" dirty="0">
                <a:latin typeface="Montserrat" pitchFamily="2" charset="0"/>
              </a:rPr>
              <a:t>all’attuale modello erogativo</a:t>
            </a:r>
            <a:r>
              <a:rPr lang="it-IT" dirty="0">
                <a:latin typeface="Montserrat" pitchFamily="2" charset="0"/>
              </a:rPr>
              <a:t>, sviluppato </a:t>
            </a:r>
            <a:r>
              <a:rPr lang="it-IT" b="1" dirty="0">
                <a:solidFill>
                  <a:srgbClr val="9C8352"/>
                </a:solidFill>
                <a:latin typeface="Montserrat" pitchFamily="2" charset="0"/>
              </a:rPr>
              <a:t>a partire dal 2015</a:t>
            </a:r>
            <a:r>
              <a:rPr lang="it-IT" dirty="0">
                <a:latin typeface="Montserrat" pitchFamily="2" charset="0"/>
              </a:rPr>
              <a:t>,</a:t>
            </a:r>
            <a:r>
              <a:rPr lang="it-IT" b="1" dirty="0">
                <a:latin typeface="Montserrat" pitchFamily="2" charset="0"/>
              </a:rPr>
              <a:t> </a:t>
            </a:r>
            <a:r>
              <a:rPr lang="it-IT" dirty="0">
                <a:latin typeface="Montserrat" pitchFamily="2" charset="0"/>
              </a:rPr>
              <a:t>partendo dal processo di risanamento dell’Ente: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dirty="0">
              <a:solidFill>
                <a:srgbClr val="0070C0"/>
              </a:solidFill>
              <a:latin typeface="Montserrat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8FBDEA-EE5B-D100-19D9-23D8A36ABB76}"/>
              </a:ext>
            </a:extLst>
          </p:cNvPr>
          <p:cNvSpPr txBox="1"/>
          <p:nvPr/>
        </p:nvSpPr>
        <p:spPr>
          <a:xfrm>
            <a:off x="5663952" y="4437112"/>
            <a:ext cx="61206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®"/>
            </a:pPr>
            <a:r>
              <a:rPr lang="it-IT" b="1" dirty="0">
                <a:solidFill>
                  <a:srgbClr val="9C8352"/>
                </a:solidFill>
                <a:latin typeface="Montserrat" pitchFamily="2" charset="0"/>
                <a:cs typeface="Calibri Light" panose="020F0302020204030204" pitchFamily="34" charset="0"/>
              </a:rPr>
              <a:t>Coprogettazione</a:t>
            </a:r>
            <a:r>
              <a:rPr lang="it-IT" dirty="0">
                <a:solidFill>
                  <a:srgbClr val="9C8352"/>
                </a:solidFill>
                <a:latin typeface="Montserrat" pitchFamily="2" charset="0"/>
                <a:cs typeface="Calibri Light" panose="020F0302020204030204" pitchFamily="34" charset="0"/>
              </a:rPr>
              <a:t> </a:t>
            </a: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it-IT" b="1" dirty="0">
                <a:solidFill>
                  <a:srgbClr val="9C8352"/>
                </a:solidFill>
                <a:latin typeface="Montserrat" pitchFamily="2" charset="0"/>
                <a:cs typeface="Calibri Light" panose="020F0302020204030204" pitchFamily="34" charset="0"/>
              </a:rPr>
              <a:t>Partenariati strategici e dinamiche di rete</a:t>
            </a:r>
            <a:endParaRPr lang="it-IT" dirty="0">
              <a:solidFill>
                <a:srgbClr val="9C8352"/>
              </a:solidFill>
              <a:latin typeface="Montserrat" pitchFamily="2" charset="0"/>
              <a:cs typeface="Calibri Light" panose="020F03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it-IT" b="1" dirty="0">
                <a:solidFill>
                  <a:srgbClr val="9C8352"/>
                </a:solidFill>
                <a:latin typeface="Montserrat" pitchFamily="2" charset="0"/>
                <a:cs typeface="Calibri Light" panose="020F0302020204030204" pitchFamily="34" charset="0"/>
              </a:rPr>
              <a:t>Partecipazione a bandi </a:t>
            </a: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it-IT" b="1" dirty="0">
                <a:solidFill>
                  <a:srgbClr val="9C8352"/>
                </a:solidFill>
                <a:latin typeface="Montserrat" pitchFamily="2" charset="0"/>
                <a:cs typeface="Calibri Light" panose="020F0302020204030204" pitchFamily="34" charset="0"/>
              </a:rPr>
              <a:t>Attrazione risorse</a:t>
            </a: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it-IT" b="1" dirty="0">
                <a:solidFill>
                  <a:srgbClr val="9C8352"/>
                </a:solidFill>
                <a:latin typeface="Montserrat" pitchFamily="2" charset="0"/>
                <a:cs typeface="Calibri Light" panose="020F0302020204030204" pitchFamily="34" charset="0"/>
              </a:rPr>
              <a:t>Approccio pluriennale alla progettualità</a:t>
            </a:r>
            <a:endParaRPr lang="it-IT" dirty="0">
              <a:solidFill>
                <a:srgbClr val="9C8352"/>
              </a:solidFill>
              <a:latin typeface="Montserrat" pitchFamily="2" charset="0"/>
              <a:cs typeface="Calibri Light" panose="020F03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it-IT" b="1" dirty="0">
                <a:solidFill>
                  <a:srgbClr val="9C8352"/>
                </a:solidFill>
                <a:latin typeface="Montserrat" pitchFamily="2" charset="0"/>
                <a:cs typeface="Calibri Light" panose="020F0302020204030204" pitchFamily="34" charset="0"/>
              </a:rPr>
              <a:t>Interventi di sistema</a:t>
            </a:r>
            <a:endParaRPr lang="it-IT" dirty="0">
              <a:solidFill>
                <a:srgbClr val="9C8352"/>
              </a:solidFill>
              <a:latin typeface="Montserrat" pitchFamily="2" charset="0"/>
              <a:cs typeface="Calibri Light" panose="020F03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it-IT" b="1" dirty="0">
                <a:solidFill>
                  <a:srgbClr val="9C8352"/>
                </a:solidFill>
                <a:latin typeface="Montserrat" pitchFamily="2" charset="0"/>
                <a:cs typeface="Calibri Light" panose="020F0302020204030204" pitchFamily="34" charset="0"/>
              </a:rPr>
              <a:t>Tensione all’innovazione</a:t>
            </a:r>
            <a:endParaRPr lang="it-IT" dirty="0">
              <a:solidFill>
                <a:srgbClr val="9C8352"/>
              </a:solidFill>
              <a:latin typeface="Montserrat" pitchFamily="2" charset="0"/>
              <a:cs typeface="Calibri Light" panose="020F030202020403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36F0F4E-0828-65F0-6063-B86E1A935AE4}"/>
              </a:ext>
            </a:extLst>
          </p:cNvPr>
          <p:cNvSpPr/>
          <p:nvPr/>
        </p:nvSpPr>
        <p:spPr>
          <a:xfrm>
            <a:off x="0" y="332656"/>
            <a:ext cx="12192000" cy="400110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Evoluzione delle aree e modalità di intervento</a:t>
            </a:r>
          </a:p>
        </p:txBody>
      </p:sp>
    </p:spTree>
    <p:extLst>
      <p:ext uri="{BB962C8B-B14F-4D97-AF65-F5344CB8AC3E}">
        <p14:creationId xmlns:p14="http://schemas.microsoft.com/office/powerpoint/2010/main" val="2381058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F4762A-616C-4E69-8CB9-342A5CC6A21A}"/>
              </a:ext>
            </a:extLst>
          </p:cNvPr>
          <p:cNvSpPr txBox="1"/>
          <p:nvPr/>
        </p:nvSpPr>
        <p:spPr>
          <a:xfrm>
            <a:off x="3359696" y="5624469"/>
            <a:ext cx="61403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Montserrat" panose="00000500000000000000" pitchFamily="2" charset="0"/>
              </a:rPr>
              <a:t>Delibere per attività istituzionale </a:t>
            </a:r>
            <a:r>
              <a:rPr lang="it-IT" sz="2000" b="1" dirty="0">
                <a:latin typeface="Montserrat" panose="00000500000000000000" pitchFamily="2" charset="0"/>
              </a:rPr>
              <a:t>fino ad oggi</a:t>
            </a:r>
            <a:r>
              <a:rPr lang="it-IT" sz="2000" dirty="0">
                <a:latin typeface="Montserrat" panose="00000500000000000000" pitchFamily="2" charset="0"/>
              </a:rPr>
              <a:t>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9C8352"/>
                </a:solidFill>
                <a:latin typeface="Montserrat" panose="00000500000000000000" pitchFamily="2" charset="0"/>
              </a:rPr>
              <a:t>Totale </a:t>
            </a:r>
            <a:r>
              <a:rPr lang="it-IT" sz="2000" b="1" dirty="0">
                <a:solidFill>
                  <a:srgbClr val="9C8352"/>
                </a:solidFill>
                <a:latin typeface="Montserrat" panose="00000500000000000000" pitchFamily="2" charset="0"/>
              </a:rPr>
              <a:t>€mln. 1.946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9C8352"/>
                </a:solidFill>
                <a:latin typeface="Montserrat" panose="00000500000000000000" pitchFamily="2" charset="0"/>
              </a:rPr>
              <a:t>Su </a:t>
            </a:r>
            <a:r>
              <a:rPr lang="it-IT" sz="2000" b="1" dirty="0">
                <a:solidFill>
                  <a:srgbClr val="9C8352"/>
                </a:solidFill>
                <a:latin typeface="Montserrat" panose="00000500000000000000" pitchFamily="2" charset="0"/>
              </a:rPr>
              <a:t>11.693 progetti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F6E0870-3FB6-BEED-F806-B68633DA36B0}"/>
              </a:ext>
            </a:extLst>
          </p:cNvPr>
          <p:cNvSpPr/>
          <p:nvPr/>
        </p:nvSpPr>
        <p:spPr>
          <a:xfrm>
            <a:off x="0" y="404665"/>
            <a:ext cx="12192000" cy="461665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Attività istituzionale in sintesi  </a:t>
            </a:r>
            <a:r>
              <a:rPr lang="it-IT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(1)</a:t>
            </a:r>
            <a:endParaRPr lang="it-IT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5F61C38D-5216-20EC-9D8C-E32A77FAE6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021723"/>
              </p:ext>
            </p:extLst>
          </p:nvPr>
        </p:nvGraphicFramePr>
        <p:xfrm>
          <a:off x="1847529" y="1052736"/>
          <a:ext cx="871296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5725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A9C52-E0BA-1682-A90E-B7DE176D0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CFB8B01-079C-3834-6861-0AD9FA7F47A0}"/>
              </a:ext>
            </a:extLst>
          </p:cNvPr>
          <p:cNvSpPr txBox="1"/>
          <p:nvPr/>
        </p:nvSpPr>
        <p:spPr>
          <a:xfrm>
            <a:off x="2711623" y="5326032"/>
            <a:ext cx="4896544" cy="12464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500" dirty="0">
                <a:latin typeface="Montserrat" panose="00000500000000000000" pitchFamily="2" charset="0"/>
              </a:rPr>
              <a:t>I principali settori: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1500" b="1" dirty="0">
                <a:solidFill>
                  <a:srgbClr val="9C8352"/>
                </a:solidFill>
                <a:latin typeface="Montserrat" panose="00000500000000000000" pitchFamily="2" charset="0"/>
              </a:rPr>
              <a:t>Sviluppo economico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1500" b="1" dirty="0">
                <a:solidFill>
                  <a:srgbClr val="9C8352"/>
                </a:solidFill>
                <a:latin typeface="Montserrat" panose="00000500000000000000" pitchFamily="2" charset="0"/>
              </a:rPr>
              <a:t>Arte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1500" b="1" dirty="0">
                <a:solidFill>
                  <a:srgbClr val="9C8352"/>
                </a:solidFill>
                <a:latin typeface="Montserrat" panose="00000500000000000000" pitchFamily="2" charset="0"/>
              </a:rPr>
              <a:t>Ricerca Scientifica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it-IT" sz="15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83E0A9-899F-52FA-C40D-714BA47DB0DC}"/>
              </a:ext>
            </a:extLst>
          </p:cNvPr>
          <p:cNvSpPr txBox="1"/>
          <p:nvPr/>
        </p:nvSpPr>
        <p:spPr>
          <a:xfrm>
            <a:off x="6960096" y="5326032"/>
            <a:ext cx="45720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1500" b="1" dirty="0">
                <a:solidFill>
                  <a:srgbClr val="9C8352"/>
                </a:solidFill>
                <a:latin typeface="Montserrat" panose="00000500000000000000" pitchFamily="2" charset="0"/>
              </a:rPr>
              <a:t>Istruzione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1500" b="1" dirty="0">
                <a:solidFill>
                  <a:srgbClr val="9C8352"/>
                </a:solidFill>
                <a:latin typeface="Montserrat" panose="00000500000000000000" pitchFamily="2" charset="0"/>
              </a:rPr>
              <a:t>Sanità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1500" b="1" dirty="0">
                <a:solidFill>
                  <a:srgbClr val="9C8352"/>
                </a:solidFill>
                <a:latin typeface="Montserrat" panose="00000500000000000000" pitchFamily="2" charset="0"/>
              </a:rPr>
              <a:t>Volontariato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1500" b="1" dirty="0">
                <a:solidFill>
                  <a:srgbClr val="9C8352"/>
                </a:solidFill>
                <a:latin typeface="Montserrat" panose="00000500000000000000" pitchFamily="2" charset="0"/>
              </a:rPr>
              <a:t>……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it-IT" sz="15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C950076-D586-EE89-57CE-7F0142AD36FD}"/>
              </a:ext>
            </a:extLst>
          </p:cNvPr>
          <p:cNvSpPr/>
          <p:nvPr/>
        </p:nvSpPr>
        <p:spPr>
          <a:xfrm>
            <a:off x="0" y="311236"/>
            <a:ext cx="12192000" cy="461665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Attività istituzionale in sintesi  </a:t>
            </a:r>
            <a:r>
              <a:rPr lang="it-IT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(2)</a:t>
            </a:r>
            <a:endParaRPr lang="it-IT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3C154AE9-7DF1-CE8E-0F81-C387E70369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346065"/>
              </p:ext>
            </p:extLst>
          </p:nvPr>
        </p:nvGraphicFramePr>
        <p:xfrm>
          <a:off x="1379476" y="980728"/>
          <a:ext cx="94330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5138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D82C3-2BE0-BDE9-599E-9A7AB6D73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090BDE-921F-4427-B0C8-9421D7DE2E1A}"/>
              </a:ext>
            </a:extLst>
          </p:cNvPr>
          <p:cNvSpPr txBox="1"/>
          <p:nvPr/>
        </p:nvSpPr>
        <p:spPr>
          <a:xfrm>
            <a:off x="3467708" y="5745449"/>
            <a:ext cx="5256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Montserrat" panose="00000500000000000000" pitchFamily="2" charset="0"/>
              </a:rPr>
              <a:t>Media</a:t>
            </a:r>
            <a:r>
              <a:rPr lang="it-IT" sz="2000" dirty="0">
                <a:latin typeface="Montserrat" panose="00000500000000000000" pitchFamily="2" charset="0"/>
              </a:rPr>
              <a:t> </a:t>
            </a:r>
            <a:r>
              <a:rPr lang="it-IT" sz="2000" b="1" dirty="0">
                <a:latin typeface="Montserrat" panose="00000500000000000000" pitchFamily="2" charset="0"/>
              </a:rPr>
              <a:t>annua</a:t>
            </a:r>
            <a:r>
              <a:rPr lang="it-IT" sz="2000" dirty="0">
                <a:latin typeface="Montserrat" panose="00000500000000000000" pitchFamily="2" charset="0"/>
              </a:rPr>
              <a:t> </a:t>
            </a:r>
            <a:r>
              <a:rPr lang="it-IT" sz="2000" b="1" dirty="0">
                <a:latin typeface="Montserrat" panose="00000500000000000000" pitchFamily="2" charset="0"/>
              </a:rPr>
              <a:t>ultimo quadriennio (2021-2024) </a:t>
            </a:r>
            <a:r>
              <a:rPr lang="it-IT" sz="2000" b="1" dirty="0">
                <a:solidFill>
                  <a:srgbClr val="9C8352"/>
                </a:solidFill>
                <a:latin typeface="Montserrat" panose="00000500000000000000" pitchFamily="2" charset="0"/>
              </a:rPr>
              <a:t>€mln. 13,3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FC3EDD4-A318-77E0-3BAB-B28CA259C9F2}"/>
              </a:ext>
            </a:extLst>
          </p:cNvPr>
          <p:cNvSpPr/>
          <p:nvPr/>
        </p:nvSpPr>
        <p:spPr>
          <a:xfrm>
            <a:off x="0" y="404665"/>
            <a:ext cx="12192000" cy="461665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Attività istituzionale in sintesi  </a:t>
            </a:r>
            <a:r>
              <a:rPr lang="it-IT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(3)</a:t>
            </a:r>
            <a:endParaRPr lang="it-IT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6B72B7C3-6F50-14C7-B436-7A67630D02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74275"/>
              </p:ext>
            </p:extLst>
          </p:nvPr>
        </p:nvGraphicFramePr>
        <p:xfrm>
          <a:off x="0" y="980728"/>
          <a:ext cx="12192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853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736CE-4DDE-ADF0-5322-609D28627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7864B22E-DD34-CDBF-FD15-13CED31E9AAE}"/>
              </a:ext>
            </a:extLst>
          </p:cNvPr>
          <p:cNvSpPr txBox="1"/>
          <p:nvPr/>
        </p:nvSpPr>
        <p:spPr>
          <a:xfrm>
            <a:off x="1289466" y="5877272"/>
            <a:ext cx="9613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anose="00000500000000000000" pitchFamily="2" charset="0"/>
              </a:rPr>
              <a:t>Dal</a:t>
            </a:r>
            <a:r>
              <a:rPr lang="it-IT" sz="20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r>
              <a:rPr lang="it-IT" sz="2000" b="1" dirty="0">
                <a:solidFill>
                  <a:srgbClr val="9C8352"/>
                </a:solidFill>
                <a:latin typeface="Montserrat" panose="00000500000000000000" pitchFamily="2" charset="0"/>
              </a:rPr>
              <a:t>1,2%</a:t>
            </a:r>
            <a:r>
              <a:rPr lang="it-IT" sz="20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r>
              <a:rPr lang="it-IT" sz="2000" dirty="0">
                <a:latin typeface="Montserrat" panose="00000500000000000000" pitchFamily="2" charset="0"/>
              </a:rPr>
              <a:t>del </a:t>
            </a:r>
            <a:r>
              <a:rPr lang="it-IT" sz="2000" b="1" dirty="0">
                <a:latin typeface="Montserrat" panose="00000500000000000000" pitchFamily="2" charset="0"/>
              </a:rPr>
              <a:t>1996 </a:t>
            </a:r>
            <a:r>
              <a:rPr lang="it-IT" sz="2000" dirty="0">
                <a:latin typeface="Montserrat" panose="00000500000000000000" pitchFamily="2" charset="0"/>
              </a:rPr>
              <a:t>al</a:t>
            </a:r>
            <a:r>
              <a:rPr lang="it-IT" sz="20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r>
              <a:rPr lang="it-IT" sz="2000" b="1" dirty="0">
                <a:solidFill>
                  <a:srgbClr val="9C8352"/>
                </a:solidFill>
                <a:latin typeface="Montserrat" panose="00000500000000000000" pitchFamily="2" charset="0"/>
              </a:rPr>
              <a:t>2,0%</a:t>
            </a:r>
            <a:r>
              <a:rPr lang="it-IT" sz="2000" dirty="0">
                <a:solidFill>
                  <a:srgbClr val="9C8352"/>
                </a:solidFill>
                <a:latin typeface="Montserrat" panose="00000500000000000000" pitchFamily="2" charset="0"/>
              </a:rPr>
              <a:t> </a:t>
            </a:r>
            <a:r>
              <a:rPr lang="it-IT" sz="2000" dirty="0">
                <a:latin typeface="Montserrat" panose="00000500000000000000" pitchFamily="2" charset="0"/>
              </a:rPr>
              <a:t>del</a:t>
            </a:r>
            <a:r>
              <a:rPr lang="it-IT" sz="20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r>
              <a:rPr lang="it-IT" sz="2000" b="1" dirty="0">
                <a:latin typeface="Montserrat" panose="00000500000000000000" pitchFamily="2" charset="0"/>
              </a:rPr>
              <a:t>2024 </a:t>
            </a:r>
            <a:r>
              <a:rPr lang="it-IT" sz="2000" dirty="0">
                <a:latin typeface="Montserrat" panose="00000500000000000000" pitchFamily="2" charset="0"/>
              </a:rPr>
              <a:t>(sul Patrimonio Netto ad inizio anno)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105696A-6481-2541-0C36-FF062F47491A}"/>
              </a:ext>
            </a:extLst>
          </p:cNvPr>
          <p:cNvSpPr/>
          <p:nvPr/>
        </p:nvSpPr>
        <p:spPr>
          <a:xfrm>
            <a:off x="0" y="404665"/>
            <a:ext cx="12192000" cy="461665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Attività istituzionale in sintesi  </a:t>
            </a:r>
            <a:r>
              <a:rPr lang="it-IT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(4)</a:t>
            </a:r>
            <a:endParaRPr lang="it-IT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CF9D52CA-A259-35BA-67DB-C9586DE430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871651"/>
              </p:ext>
            </p:extLst>
          </p:nvPr>
        </p:nvGraphicFramePr>
        <p:xfrm>
          <a:off x="1415480" y="1340769"/>
          <a:ext cx="9487053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170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2E6B278-F4C0-BC64-B83B-6EBAC246DB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472307"/>
              </p:ext>
            </p:extLst>
          </p:nvPr>
        </p:nvGraphicFramePr>
        <p:xfrm>
          <a:off x="1703513" y="833788"/>
          <a:ext cx="8640960" cy="410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9BB98AB-687A-9A68-E651-FE4084DE428D}"/>
              </a:ext>
            </a:extLst>
          </p:cNvPr>
          <p:cNvSpPr txBox="1"/>
          <p:nvPr/>
        </p:nvSpPr>
        <p:spPr>
          <a:xfrm>
            <a:off x="2279576" y="4869160"/>
            <a:ext cx="7920880" cy="1752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200000"/>
              </a:lnSpc>
            </a:pPr>
            <a:r>
              <a:rPr lang="it-IT" sz="1400" b="1" dirty="0">
                <a:latin typeface="Montserrat" panose="00000500000000000000" pitchFamily="2" charset="0"/>
              </a:rPr>
              <a:t>TOTALE</a:t>
            </a:r>
            <a:r>
              <a:rPr lang="it-IT" sz="1400" dirty="0">
                <a:latin typeface="Montserrat" panose="00000500000000000000" pitchFamily="2" charset="0"/>
              </a:rPr>
              <a:t> </a:t>
            </a:r>
            <a:r>
              <a:rPr lang="it-IT" sz="1400" b="1" dirty="0">
                <a:latin typeface="Montserrat" panose="00000500000000000000" pitchFamily="2" charset="0"/>
              </a:rPr>
              <a:t>2015-2024</a:t>
            </a:r>
          </a:p>
          <a:p>
            <a:pPr marL="712788" lvl="2" indent="-255588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it-IT" sz="1400" b="1" dirty="0">
                <a:latin typeface="Montserrat" panose="00000500000000000000" pitchFamily="2" charset="0"/>
              </a:rPr>
              <a:t>Ricerca e Sviluppo </a:t>
            </a:r>
            <a:r>
              <a:rPr lang="it-IT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€mln. 42,9 </a:t>
            </a:r>
            <a:r>
              <a:rPr lang="it-IT" sz="1400" dirty="0">
                <a:latin typeface="Montserrat" panose="00000500000000000000" pitchFamily="2" charset="0"/>
              </a:rPr>
              <a:t>(</a:t>
            </a:r>
            <a:r>
              <a:rPr lang="it-IT" sz="1400" b="1" dirty="0">
                <a:solidFill>
                  <a:srgbClr val="FFC000"/>
                </a:solidFill>
                <a:latin typeface="Montserrat" panose="00000500000000000000" pitchFamily="2" charset="0"/>
              </a:rPr>
              <a:t>media annua ultimo quadriennio</a:t>
            </a:r>
            <a:r>
              <a:rPr lang="it-IT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 €mln. 7,6</a:t>
            </a:r>
            <a:r>
              <a:rPr lang="it-IT" sz="1400" dirty="0">
                <a:latin typeface="Montserrat" panose="00000500000000000000" pitchFamily="2" charset="0"/>
              </a:rPr>
              <a:t>)</a:t>
            </a:r>
          </a:p>
          <a:p>
            <a:pPr marL="712788" lvl="2" indent="-255588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it-IT" sz="1400" b="1" dirty="0">
                <a:latin typeface="Montserrat" panose="00000500000000000000" pitchFamily="2" charset="0"/>
              </a:rPr>
              <a:t>Società inclusiva </a:t>
            </a:r>
            <a:r>
              <a:rPr lang="it-IT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€mln. 18,8 </a:t>
            </a:r>
            <a:r>
              <a:rPr lang="it-IT" sz="1400" dirty="0">
                <a:latin typeface="Montserrat" panose="00000500000000000000" pitchFamily="2" charset="0"/>
              </a:rPr>
              <a:t>(</a:t>
            </a:r>
            <a:r>
              <a:rPr lang="it-IT" sz="1400" b="1" dirty="0">
                <a:solidFill>
                  <a:srgbClr val="FFC000"/>
                </a:solidFill>
                <a:latin typeface="Montserrat" panose="00000500000000000000" pitchFamily="2" charset="0"/>
              </a:rPr>
              <a:t>media annua ultimo quadriennio </a:t>
            </a:r>
            <a:r>
              <a:rPr lang="it-IT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€mln. 3,4</a:t>
            </a:r>
            <a:r>
              <a:rPr lang="it-IT" sz="1400" dirty="0">
                <a:latin typeface="Montserrat" panose="00000500000000000000" pitchFamily="2" charset="0"/>
              </a:rPr>
              <a:t>)</a:t>
            </a:r>
          </a:p>
          <a:p>
            <a:pPr marL="712788" lvl="2" indent="-255588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it-IT" sz="1400" b="1" dirty="0">
                <a:latin typeface="Montserrat" panose="00000500000000000000" pitchFamily="2" charset="0"/>
              </a:rPr>
              <a:t>Cultura e identità </a:t>
            </a:r>
            <a:r>
              <a:rPr lang="it-IT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€mln. 18,9 </a:t>
            </a:r>
            <a:r>
              <a:rPr lang="it-IT" sz="1400" dirty="0">
                <a:latin typeface="Montserrat" panose="00000500000000000000" pitchFamily="2" charset="0"/>
              </a:rPr>
              <a:t>(</a:t>
            </a:r>
            <a:r>
              <a:rPr lang="it-IT" sz="1400" b="1" dirty="0">
                <a:solidFill>
                  <a:srgbClr val="FFC000"/>
                </a:solidFill>
                <a:latin typeface="Montserrat" panose="00000500000000000000" pitchFamily="2" charset="0"/>
              </a:rPr>
              <a:t>media annua ultimo quadriennio</a:t>
            </a:r>
            <a:r>
              <a:rPr lang="it-IT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 €mln. 2,2</a:t>
            </a:r>
            <a:r>
              <a:rPr lang="it-IT" sz="1400" dirty="0">
                <a:latin typeface="Montserrat" panose="00000500000000000000" pitchFamily="2" charset="0"/>
              </a:rPr>
              <a:t>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194E66B-C15B-4973-F2C0-6872E9C69B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8709" y="5410442"/>
            <a:ext cx="331692" cy="33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360B3B9-E247-9C85-3A37-83104B9A72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7018" y="5847430"/>
            <a:ext cx="337434" cy="33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42BA6DB-C63E-28FD-BB58-FED53B40E0B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3210" y="6251597"/>
            <a:ext cx="351242" cy="3472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340B635-5278-5633-DC5B-4D07FB349DD5}"/>
              </a:ext>
            </a:extLst>
          </p:cNvPr>
          <p:cNvSpPr/>
          <p:nvPr/>
        </p:nvSpPr>
        <p:spPr>
          <a:xfrm>
            <a:off x="0" y="293509"/>
            <a:ext cx="12192000" cy="461665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Attività Istituzionale (</a:t>
            </a:r>
            <a:r>
              <a:rPr lang="it-IT" sz="2400" b="1" i="1" dirty="0">
                <a:solidFill>
                  <a:schemeClr val="bg1"/>
                </a:solidFill>
                <a:latin typeface="Montserrat" panose="00000500000000000000" pitchFamily="2" charset="0"/>
              </a:rPr>
              <a:t>Focus</a:t>
            </a:r>
            <a:r>
              <a:rPr lang="it-IT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dal 2015) </a:t>
            </a:r>
            <a:r>
              <a:rPr lang="it-IT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(1)</a:t>
            </a:r>
            <a:endParaRPr lang="it-IT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8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50E25-F7C9-40D1-66AD-ED771F26D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forniture per ufficio, interno, libro, statico&#10;&#10;Il contenuto generato dall'IA potrebbe non essere corretto.">
            <a:extLst>
              <a:ext uri="{FF2B5EF4-FFF2-40B4-BE49-F238E27FC236}">
                <a16:creationId xmlns:a16="http://schemas.microsoft.com/office/drawing/2014/main" id="{FC968BD1-73CA-BC66-8B83-F60943635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16860" r="28269" b="30281"/>
          <a:stretch/>
        </p:blipFill>
        <p:spPr>
          <a:xfrm>
            <a:off x="1499" y="0"/>
            <a:ext cx="12190502" cy="685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02C93E22-DB42-1B35-FAC3-60FF99468869}"/>
              </a:ext>
            </a:extLst>
          </p:cNvPr>
          <p:cNvSpPr/>
          <p:nvPr/>
        </p:nvSpPr>
        <p:spPr>
          <a:xfrm>
            <a:off x="0" y="3142709"/>
            <a:ext cx="12192000" cy="646331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CONTESTO NORMATIVO</a:t>
            </a:r>
            <a:endParaRPr lang="it-IT" sz="3600" b="1" baseline="30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24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4248F-7214-5577-6569-9105932F5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352E0D00-18F1-F2D9-7B4C-83CEB224A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052271"/>
              </p:ext>
            </p:extLst>
          </p:nvPr>
        </p:nvGraphicFramePr>
        <p:xfrm>
          <a:off x="1343472" y="980728"/>
          <a:ext cx="4191000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96D5FA-1498-533F-79FE-1AE245490507}"/>
              </a:ext>
            </a:extLst>
          </p:cNvPr>
          <p:cNvSpPr txBox="1"/>
          <p:nvPr/>
        </p:nvSpPr>
        <p:spPr>
          <a:xfrm>
            <a:off x="6369498" y="1949931"/>
            <a:ext cx="4435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latin typeface="Montserrat" panose="00000500000000000000" pitchFamily="2" charset="0"/>
              </a:rPr>
              <a:t>Attenzione al territorio di riferimento rappresentato dalla </a:t>
            </a:r>
            <a:r>
              <a:rPr lang="it-IT" sz="1600" b="1" dirty="0">
                <a:solidFill>
                  <a:srgbClr val="9C8352"/>
                </a:solidFill>
                <a:latin typeface="Montserrat" panose="00000500000000000000" pitchFamily="2" charset="0"/>
              </a:rPr>
              <a:t>provincia di Siena </a:t>
            </a:r>
            <a:r>
              <a:rPr lang="it-IT" sz="1600" b="1" dirty="0">
                <a:latin typeface="Montserrat" panose="00000500000000000000" pitchFamily="2" charset="0"/>
              </a:rPr>
              <a:t>(€mln. 67 nel periodo)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83F405-058B-7181-945B-82B943598F27}"/>
              </a:ext>
            </a:extLst>
          </p:cNvPr>
          <p:cNvSpPr txBox="1"/>
          <p:nvPr/>
        </p:nvSpPr>
        <p:spPr>
          <a:xfrm>
            <a:off x="839416" y="5197821"/>
            <a:ext cx="4176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latin typeface="Montserrat" panose="00000500000000000000" pitchFamily="2" charset="0"/>
              </a:rPr>
              <a:t>Incremento - negli anni - dei beneficiari</a:t>
            </a:r>
            <a:endParaRPr lang="it-IT" sz="1600" dirty="0">
              <a:latin typeface="Montserrat" panose="00000500000000000000" pitchFamily="2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C933750-5C21-4E80-24C0-FDC1E04EA6CE}"/>
              </a:ext>
            </a:extLst>
          </p:cNvPr>
          <p:cNvSpPr/>
          <p:nvPr/>
        </p:nvSpPr>
        <p:spPr>
          <a:xfrm>
            <a:off x="0" y="293509"/>
            <a:ext cx="12192000" cy="461665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Attività istituzionale (</a:t>
            </a:r>
            <a:r>
              <a:rPr lang="it-IT" sz="2400" b="1" i="1" dirty="0">
                <a:solidFill>
                  <a:schemeClr val="bg1"/>
                </a:solidFill>
                <a:latin typeface="Montserrat" panose="00000500000000000000" pitchFamily="2" charset="0"/>
              </a:rPr>
              <a:t>Focus</a:t>
            </a:r>
            <a:r>
              <a:rPr lang="it-IT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dal 2015) </a:t>
            </a:r>
            <a:r>
              <a:rPr lang="it-IT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(2)</a:t>
            </a:r>
            <a:endParaRPr lang="it-IT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760CB1C5-E6AE-3147-6265-BB58F7E3F531}"/>
              </a:ext>
            </a:extLst>
          </p:cNvPr>
          <p:cNvCxnSpPr>
            <a:cxnSpLocks/>
          </p:cNvCxnSpPr>
          <p:nvPr/>
        </p:nvCxnSpPr>
        <p:spPr>
          <a:xfrm>
            <a:off x="551384" y="3961479"/>
            <a:ext cx="11017224" cy="0"/>
          </a:xfrm>
          <a:prstGeom prst="line">
            <a:avLst/>
          </a:prstGeom>
          <a:ln w="31750">
            <a:solidFill>
              <a:srgbClr val="9C8352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31A7934F-FB2D-9CBB-050B-EC69908401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130174"/>
              </p:ext>
            </p:extLst>
          </p:nvPr>
        </p:nvGraphicFramePr>
        <p:xfrm>
          <a:off x="5822504" y="4365104"/>
          <a:ext cx="5242047" cy="233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6813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D5A2D-F482-A0F8-9370-1644C9E37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E7E9C78-106E-3BE9-D28D-3BC556AE216B}"/>
              </a:ext>
            </a:extLst>
          </p:cNvPr>
          <p:cNvSpPr/>
          <p:nvPr/>
        </p:nvSpPr>
        <p:spPr>
          <a:xfrm>
            <a:off x="479376" y="2564904"/>
            <a:ext cx="11449272" cy="3600400"/>
          </a:xfrm>
          <a:prstGeom prst="rect">
            <a:avLst/>
          </a:prstGeom>
          <a:solidFill>
            <a:srgbClr val="9C8352"/>
          </a:solidFill>
          <a:ln>
            <a:solidFill>
              <a:srgbClr val="9C83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1867123-05BD-B879-541E-3D774E110943}"/>
              </a:ext>
            </a:extLst>
          </p:cNvPr>
          <p:cNvSpPr txBox="1"/>
          <p:nvPr/>
        </p:nvSpPr>
        <p:spPr>
          <a:xfrm>
            <a:off x="695400" y="981213"/>
            <a:ext cx="1108923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it-IT" sz="1600" dirty="0">
                <a:latin typeface="Montserrat" panose="00000500000000000000" pitchFamily="2" charset="0"/>
              </a:rPr>
              <a:t>La Fondazione persegue </a:t>
            </a:r>
            <a:r>
              <a:rPr lang="it-IT" sz="1600" b="1" dirty="0">
                <a:latin typeface="Montserrat" panose="00000500000000000000" pitchFamily="2" charset="0"/>
              </a:rPr>
              <a:t>meccanismi di cofinanziamento </a:t>
            </a:r>
            <a:r>
              <a:rPr lang="it-IT" sz="1600" b="1" i="1" dirty="0">
                <a:latin typeface="Montserrat" panose="00000500000000000000" pitchFamily="2" charset="0"/>
              </a:rPr>
              <a:t>(co-funding)</a:t>
            </a:r>
            <a:r>
              <a:rPr lang="it-IT" sz="1600" dirty="0">
                <a:latin typeface="Montserrat" panose="00000500000000000000" pitchFamily="2" charset="0"/>
              </a:rPr>
              <a:t>. </a:t>
            </a:r>
          </a:p>
          <a:p>
            <a:pPr marL="800100" lvl="1" indent="-342900" algn="just" fontAlgn="base">
              <a:buFont typeface="Wingdings" panose="05000000000000000000" pitchFamily="2" charset="2"/>
              <a:buChar char="q"/>
            </a:pPr>
            <a:r>
              <a:rPr lang="it-IT" sz="1500" dirty="0">
                <a:latin typeface="Montserrat" panose="00000500000000000000" pitchFamily="2" charset="0"/>
              </a:rPr>
              <a:t>Alle risorse finanziarie della Fondazione si aggiungono le risorse complementari attivate da beneficiari; risorse che moltiplicano </a:t>
            </a:r>
            <a:r>
              <a:rPr lang="it-IT" sz="1500" dirty="0">
                <a:solidFill>
                  <a:srgbClr val="9C8352"/>
                </a:solidFill>
                <a:latin typeface="Montserrat" panose="00000500000000000000" pitchFamily="2" charset="0"/>
              </a:rPr>
              <a:t>(“</a:t>
            </a:r>
            <a:r>
              <a:rPr lang="it-IT" sz="1500" b="1" dirty="0">
                <a:solidFill>
                  <a:srgbClr val="9C8352"/>
                </a:solidFill>
                <a:latin typeface="Montserrat" panose="00000500000000000000" pitchFamily="2" charset="0"/>
              </a:rPr>
              <a:t>Effetto Leva”</a:t>
            </a:r>
            <a:r>
              <a:rPr lang="it-IT" sz="1500" dirty="0">
                <a:solidFill>
                  <a:srgbClr val="9C8352"/>
                </a:solidFill>
                <a:latin typeface="Montserrat" panose="00000500000000000000" pitchFamily="2" charset="0"/>
              </a:rPr>
              <a:t>) </a:t>
            </a:r>
            <a:r>
              <a:rPr lang="it-IT" sz="1500" dirty="0">
                <a:latin typeface="Montserrat" panose="00000500000000000000" pitchFamily="2" charset="0"/>
              </a:rPr>
              <a:t>le erogazioni dell’Ente. 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A01B938-4C9B-1518-DABB-686B3F6EFDC5}"/>
              </a:ext>
            </a:extLst>
          </p:cNvPr>
          <p:cNvSpPr txBox="1"/>
          <p:nvPr/>
        </p:nvSpPr>
        <p:spPr>
          <a:xfrm>
            <a:off x="1271464" y="2132518"/>
            <a:ext cx="9937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9C8352"/>
                </a:solidFill>
                <a:latin typeface="Montserrat" panose="00000500000000000000" pitchFamily="2" charset="0"/>
              </a:rPr>
              <a:t>EVOLUZIONE DEL </a:t>
            </a:r>
            <a:r>
              <a:rPr lang="it-IT" b="1" i="1" dirty="0">
                <a:solidFill>
                  <a:srgbClr val="9C8352"/>
                </a:solidFill>
                <a:latin typeface="Montserrat" panose="00000500000000000000" pitchFamily="2" charset="0"/>
              </a:rPr>
              <a:t>CO-FUNDING</a:t>
            </a:r>
            <a:r>
              <a:rPr lang="it-IT" b="1" dirty="0">
                <a:solidFill>
                  <a:srgbClr val="9C8352"/>
                </a:solidFill>
                <a:latin typeface="Montserrat" panose="00000500000000000000" pitchFamily="2" charset="0"/>
              </a:rPr>
              <a:t> DAL 2015 (IN €MLN.)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7649492-AB6A-6D2A-2AFF-65089A26A4FB}"/>
              </a:ext>
            </a:extLst>
          </p:cNvPr>
          <p:cNvSpPr/>
          <p:nvPr/>
        </p:nvSpPr>
        <p:spPr>
          <a:xfrm>
            <a:off x="0" y="257339"/>
            <a:ext cx="12192000" cy="461665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Risorse complessivamente attivate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C98CEC7-EA02-B5CF-D54B-4EF353E70E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094890"/>
              </p:ext>
            </p:extLst>
          </p:nvPr>
        </p:nvGraphicFramePr>
        <p:xfrm>
          <a:off x="839416" y="2851685"/>
          <a:ext cx="5112569" cy="299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ADF661B9-DA27-DDB8-8395-4DEAA3478D30}"/>
              </a:ext>
            </a:extLst>
          </p:cNvPr>
          <p:cNvSpPr/>
          <p:nvPr/>
        </p:nvSpPr>
        <p:spPr>
          <a:xfrm>
            <a:off x="6312024" y="2852936"/>
            <a:ext cx="5400600" cy="2992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BC4C2B-A580-96C8-0754-01C747862DBB}"/>
              </a:ext>
            </a:extLst>
          </p:cNvPr>
          <p:cNvSpPr txBox="1"/>
          <p:nvPr/>
        </p:nvSpPr>
        <p:spPr>
          <a:xfrm>
            <a:off x="7536160" y="3290500"/>
            <a:ext cx="32643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Montserrat" panose="00000500000000000000" pitchFamily="2" charset="0"/>
              </a:rPr>
              <a:t>Importi complessivi attivati (in €mln.)</a:t>
            </a:r>
            <a:endParaRPr lang="it-IT" sz="1200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7D1272B2-3180-A44D-C190-804B93514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551378"/>
              </p:ext>
            </p:extLst>
          </p:nvPr>
        </p:nvGraphicFramePr>
        <p:xfrm>
          <a:off x="6744072" y="4005063"/>
          <a:ext cx="4737100" cy="7366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153963">
                  <a:extLst>
                    <a:ext uri="{9D8B030D-6E8A-4147-A177-3AD203B41FA5}">
                      <a16:colId xmlns:a16="http://schemas.microsoft.com/office/drawing/2014/main" val="3789339970"/>
                    </a:ext>
                  </a:extLst>
                </a:gridCol>
                <a:gridCol w="1086397">
                  <a:extLst>
                    <a:ext uri="{9D8B030D-6E8A-4147-A177-3AD203B41FA5}">
                      <a16:colId xmlns:a16="http://schemas.microsoft.com/office/drawing/2014/main" val="3314786288"/>
                    </a:ext>
                  </a:extLst>
                </a:gridCol>
                <a:gridCol w="1496740">
                  <a:extLst>
                    <a:ext uri="{9D8B030D-6E8A-4147-A177-3AD203B41FA5}">
                      <a16:colId xmlns:a16="http://schemas.microsoft.com/office/drawing/2014/main" val="263340168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itchFamily="2" charset="0"/>
                        </a:rPr>
                        <a:t>Tot. 2021-2024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solidFill>
                      <a:srgbClr val="9C83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itchFamily="2" charset="0"/>
                        </a:rPr>
                        <a:t>Media Annua 2021-2024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solidFill>
                      <a:srgbClr val="9C8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27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dirty="0">
                          <a:effectLst/>
                          <a:latin typeface="Montserrat" pitchFamily="2" charset="0"/>
                        </a:rPr>
                        <a:t>(A) Importi Deliberati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effectLst/>
                          <a:latin typeface="Montserrat" pitchFamily="2" charset="0"/>
                        </a:rPr>
                        <a:t>53,1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effectLst/>
                          <a:latin typeface="Montserrat" pitchFamily="2" charset="0"/>
                        </a:rPr>
                        <a:t>13,3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55175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dirty="0">
                          <a:effectLst/>
                          <a:latin typeface="Montserrat" pitchFamily="2" charset="0"/>
                        </a:rPr>
                        <a:t>(A) Importi Cofinanziati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effectLst/>
                          <a:latin typeface="Montserrat" pitchFamily="2" charset="0"/>
                        </a:rPr>
                        <a:t>82,3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effectLst/>
                          <a:latin typeface="Montserrat" pitchFamily="2" charset="0"/>
                        </a:rPr>
                        <a:t>20,6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40593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dirty="0">
                          <a:effectLst/>
                          <a:latin typeface="Montserrat" pitchFamily="2" charset="0"/>
                        </a:rPr>
                        <a:t>Totale attivato (A+B)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itchFamily="2" charset="0"/>
                        </a:rPr>
                        <a:t>135,4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solidFill>
                      <a:srgbClr val="9C83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effectLst/>
                          <a:latin typeface="Montserrat" pitchFamily="2" charset="0"/>
                        </a:rPr>
                        <a:t>33,9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979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559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6BF66-2E51-9C13-B5EA-E5DF7C458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16ED03-2526-FB77-5A65-D7FBA6297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97" y="5062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17C6FD-1288-60B4-5ACF-64E114DEF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1359346"/>
            <a:ext cx="10945216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Montserrat" pitchFamily="2" charset="0"/>
              </a:rPr>
              <a:t>Fin dalla sua nascita la Fondazione ha ritenuto </a:t>
            </a:r>
            <a:r>
              <a:rPr lang="it-IT" sz="1400" b="1" dirty="0">
                <a:latin typeface="Montserrat" pitchFamily="2" charset="0"/>
              </a:rPr>
              <a:t>prioritari i rapporti con quei soggetti (</a:t>
            </a:r>
            <a:r>
              <a:rPr lang="it-IT" sz="1400" b="1" i="1" dirty="0">
                <a:latin typeface="Montserrat" pitchFamily="2" charset="0"/>
              </a:rPr>
              <a:t>stakeholder</a:t>
            </a:r>
            <a:r>
              <a:rPr lang="it-IT" sz="1400" b="1" dirty="0">
                <a:latin typeface="Montserrat" pitchFamily="2" charset="0"/>
              </a:rPr>
              <a:t>)</a:t>
            </a:r>
            <a:r>
              <a:rPr lang="it-IT" sz="1400" dirty="0">
                <a:latin typeface="Montserrat" pitchFamily="2" charset="0"/>
              </a:rPr>
              <a:t> i cui comportamenti, per obiettivi e interessi (rilevati anche durante le varie occasioni di incontro realizzate negli anni e di seguito riportati), sono risultati decisivi per il raggiungimento della </a:t>
            </a:r>
            <a:r>
              <a:rPr lang="it-IT" sz="1400" i="1" dirty="0">
                <a:latin typeface="Montserrat" pitchFamily="2" charset="0"/>
              </a:rPr>
              <a:t>mission </a:t>
            </a:r>
            <a:r>
              <a:rPr lang="it-IT" sz="1400" dirty="0">
                <a:latin typeface="Montserrat" pitchFamily="2" charset="0"/>
              </a:rPr>
              <a:t>istituzionale dell’Ente.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latin typeface="Montserrat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Montserrat" pitchFamily="2" charset="0"/>
              </a:rPr>
              <a:t>Per tale motivo negli </a:t>
            </a:r>
            <a:r>
              <a:rPr lang="it-IT" sz="1400" b="1" dirty="0">
                <a:solidFill>
                  <a:srgbClr val="9C8352"/>
                </a:solidFill>
                <a:latin typeface="Montserrat" pitchFamily="2" charset="0"/>
              </a:rPr>
              <a:t>ultimi 30 anni </a:t>
            </a:r>
            <a:r>
              <a:rPr lang="it-IT" sz="1400" dirty="0">
                <a:latin typeface="Montserrat" pitchFamily="2" charset="0"/>
              </a:rPr>
              <a:t>sono state </a:t>
            </a:r>
            <a:r>
              <a:rPr lang="it-IT" sz="1400" b="1" dirty="0">
                <a:latin typeface="Montserrat" pitchFamily="2" charset="0"/>
              </a:rPr>
              <a:t>continuamente migliorate ed aggiornate le modalità di ingaggio, ascolto e coinvolgimento dei diversi attori del territorio</a:t>
            </a:r>
            <a:r>
              <a:rPr lang="it-IT" sz="1400" dirty="0">
                <a:latin typeface="Montserrat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latin typeface="Montserrat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Montserrat" pitchFamily="2" charset="0"/>
              </a:rPr>
              <a:t>Dal </a:t>
            </a:r>
            <a:r>
              <a:rPr lang="it-IT" sz="1400" b="1" dirty="0">
                <a:solidFill>
                  <a:srgbClr val="9C8352"/>
                </a:solidFill>
                <a:latin typeface="Montserrat" pitchFamily="2" charset="0"/>
              </a:rPr>
              <a:t>2019</a:t>
            </a:r>
            <a:r>
              <a:rPr lang="it-IT" sz="1400" dirty="0">
                <a:latin typeface="Montserrat" pitchFamily="2" charset="0"/>
              </a:rPr>
              <a:t> è stato attivato il percorso denominato </a:t>
            </a:r>
            <a:r>
              <a:rPr lang="it-IT" sz="1400" b="1" dirty="0">
                <a:solidFill>
                  <a:srgbClr val="9C8352"/>
                </a:solidFill>
                <a:latin typeface="Montserrat" pitchFamily="2" charset="0"/>
              </a:rPr>
              <a:t>«Siena 2030»</a:t>
            </a:r>
            <a:r>
              <a:rPr lang="it-IT" sz="1400" dirty="0">
                <a:latin typeface="Montserrat" pitchFamily="2" charset="0"/>
              </a:rPr>
              <a:t>, basato su un metodo strutturato partecipativo con i diversi attori territoriali, per promuovere una riflessione collettiva ed un’analisi (quali-quantitativa) di medio-lungo termine sul futuro della nostra Comunità.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b="1" dirty="0">
              <a:highlight>
                <a:srgbClr val="FFFF00"/>
              </a:highlight>
              <a:latin typeface="Montserrat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9EAC9F-E950-B73F-E122-3523B08D965C}"/>
              </a:ext>
            </a:extLst>
          </p:cNvPr>
          <p:cNvSpPr txBox="1"/>
          <p:nvPr/>
        </p:nvSpPr>
        <p:spPr>
          <a:xfrm>
            <a:off x="3287688" y="4077072"/>
            <a:ext cx="6264695" cy="2139047"/>
          </a:xfrm>
          <a:prstGeom prst="rect">
            <a:avLst/>
          </a:prstGeom>
          <a:noFill/>
          <a:ln w="28575">
            <a:solidFill>
              <a:srgbClr val="9C8352"/>
            </a:solidFill>
          </a:ln>
        </p:spPr>
        <p:txBody>
          <a:bodyPr wrap="square">
            <a:spAutoFit/>
          </a:bodyPr>
          <a:lstStyle/>
          <a:p>
            <a:pPr marL="630238" lvl="6" indent="-3587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9C8352"/>
                </a:solidFill>
                <a:latin typeface="Montserrat" pitchFamily="2" charset="0"/>
              </a:rPr>
              <a:t>Tavoli di co-progettazione</a:t>
            </a:r>
            <a:endParaRPr lang="it-IT" sz="1700" b="1" dirty="0">
              <a:solidFill>
                <a:srgbClr val="9C8352"/>
              </a:solidFill>
              <a:highlight>
                <a:srgbClr val="FFFF00"/>
              </a:highlight>
              <a:latin typeface="Montserrat" pitchFamily="2" charset="0"/>
              <a:cs typeface="Times New Roman" panose="02020603050405020304" pitchFamily="18" charset="0"/>
            </a:endParaRPr>
          </a:p>
          <a:p>
            <a:pPr marL="630238" lvl="6" indent="-3587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9C8352"/>
                </a:solidFill>
                <a:latin typeface="Montserrat" pitchFamily="2" charset="0"/>
              </a:rPr>
              <a:t>Commissioni e Comitati</a:t>
            </a:r>
          </a:p>
          <a:p>
            <a:pPr marL="630238" lvl="6" indent="-3587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b="1" i="1" dirty="0">
                <a:solidFill>
                  <a:srgbClr val="9C8352"/>
                </a:solidFill>
                <a:latin typeface="Montserrat" pitchFamily="2" charset="0"/>
              </a:rPr>
              <a:t>Workshop</a:t>
            </a:r>
            <a:r>
              <a:rPr lang="it-IT" b="1" dirty="0">
                <a:solidFill>
                  <a:srgbClr val="9C8352"/>
                </a:solidFill>
                <a:latin typeface="Montserrat" pitchFamily="2" charset="0"/>
              </a:rPr>
              <a:t>/Seminari</a:t>
            </a:r>
            <a:endParaRPr lang="it-IT" b="1" dirty="0">
              <a:solidFill>
                <a:srgbClr val="9C8352"/>
              </a:solidFill>
              <a:highlight>
                <a:srgbClr val="FFFF00"/>
              </a:highlight>
              <a:latin typeface="Montserrat" pitchFamily="2" charset="0"/>
              <a:cs typeface="Times New Roman" panose="02020603050405020304" pitchFamily="18" charset="0"/>
            </a:endParaRPr>
          </a:p>
          <a:p>
            <a:pPr marL="630238" lvl="6" indent="-3587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9C8352"/>
                </a:solidFill>
                <a:latin typeface="Montserrat" pitchFamily="2" charset="0"/>
              </a:rPr>
              <a:t>Incontri pubblici</a:t>
            </a:r>
            <a:endParaRPr lang="it-IT" b="1" dirty="0">
              <a:solidFill>
                <a:srgbClr val="9C8352"/>
              </a:solidFill>
              <a:highlight>
                <a:srgbClr val="FFFF00"/>
              </a:highlight>
              <a:latin typeface="Montserrat" pitchFamily="2" charset="0"/>
              <a:cs typeface="Times New Roman" panose="02020603050405020304" pitchFamily="18" charset="0"/>
            </a:endParaRPr>
          </a:p>
          <a:p>
            <a:pPr marL="630238" lvl="6" indent="-3587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b="1" i="1" dirty="0">
                <a:solidFill>
                  <a:srgbClr val="9C8352"/>
                </a:solidFill>
                <a:latin typeface="Montserrat" pitchFamily="2" charset="0"/>
              </a:rPr>
              <a:t>Web e digitale</a:t>
            </a:r>
            <a:endParaRPr lang="it-IT" b="1" i="1" dirty="0">
              <a:solidFill>
                <a:srgbClr val="9C8352"/>
              </a:solidFill>
              <a:highlight>
                <a:srgbClr val="FFFF00"/>
              </a:highlight>
              <a:latin typeface="Montserrat" pitchFamily="2" charset="0"/>
              <a:cs typeface="Times New Roman" panose="02020603050405020304" pitchFamily="18" charset="0"/>
            </a:endParaRPr>
          </a:p>
          <a:p>
            <a:pPr marL="630238" lvl="6" indent="-3587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b="1" i="1" dirty="0">
                <a:solidFill>
                  <a:srgbClr val="9C8352"/>
                </a:solidFill>
                <a:latin typeface="Montserrat" pitchFamily="2" charset="0"/>
              </a:rPr>
              <a:t>Reporting</a:t>
            </a:r>
            <a:r>
              <a:rPr lang="it-IT" b="1" dirty="0">
                <a:solidFill>
                  <a:srgbClr val="9C8352"/>
                </a:solidFill>
                <a:latin typeface="Montserrat" pitchFamily="2" charset="0"/>
              </a:rPr>
              <a:t> con documenti di rendicontazione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DF70629-E54F-ACDE-D36F-D9024AE49E9E}"/>
              </a:ext>
            </a:extLst>
          </p:cNvPr>
          <p:cNvSpPr/>
          <p:nvPr/>
        </p:nvSpPr>
        <p:spPr>
          <a:xfrm>
            <a:off x="0" y="352633"/>
            <a:ext cx="12192000" cy="461665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solidFill>
                  <a:schemeClr val="bg1"/>
                </a:solidFill>
                <a:latin typeface="Montserrat" panose="00000500000000000000" pitchFamily="2" charset="0"/>
              </a:rPr>
              <a:t>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2880496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75F18-15C4-75A7-EFA7-3375DD65F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D94D7B16-DD2F-79FA-AC12-8ACF8643B126}"/>
              </a:ext>
            </a:extLst>
          </p:cNvPr>
          <p:cNvSpPr/>
          <p:nvPr/>
        </p:nvSpPr>
        <p:spPr>
          <a:xfrm>
            <a:off x="0" y="1412776"/>
            <a:ext cx="12192000" cy="4464496"/>
          </a:xfrm>
          <a:prstGeom prst="rect">
            <a:avLst/>
          </a:prstGeom>
          <a:solidFill>
            <a:srgbClr val="9C8352"/>
          </a:solidFill>
          <a:ln>
            <a:solidFill>
              <a:srgbClr val="9C83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D4AE234-50E2-CB44-7013-AB3531856008}"/>
              </a:ext>
            </a:extLst>
          </p:cNvPr>
          <p:cNvSpPr/>
          <p:nvPr/>
        </p:nvSpPr>
        <p:spPr>
          <a:xfrm>
            <a:off x="0" y="476672"/>
            <a:ext cx="12192000" cy="400110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Uno sguardo al futuro</a:t>
            </a:r>
          </a:p>
        </p:txBody>
      </p:sp>
      <p:pic>
        <p:nvPicPr>
          <p:cNvPr id="3" name="Immagine 2" descr="Immagine che contiene testo, schermata, Carattere, lettera&#10;&#10;Il contenuto generato dall'IA potrebbe non essere corretto.">
            <a:extLst>
              <a:ext uri="{FF2B5EF4-FFF2-40B4-BE49-F238E27FC236}">
                <a16:creationId xmlns:a16="http://schemas.microsoft.com/office/drawing/2014/main" id="{323B0B86-CF35-64D9-A246-4042261CFE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67" b="2006"/>
          <a:stretch/>
        </p:blipFill>
        <p:spPr>
          <a:xfrm>
            <a:off x="623392" y="1700808"/>
            <a:ext cx="10347112" cy="387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3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314DD577-6106-E256-4A6C-FC98E2FB2EA9}"/>
              </a:ext>
            </a:extLst>
          </p:cNvPr>
          <p:cNvSpPr txBox="1"/>
          <p:nvPr/>
        </p:nvSpPr>
        <p:spPr>
          <a:xfrm>
            <a:off x="1570064" y="968236"/>
            <a:ext cx="8928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457D35-8342-AC4C-3847-C4BF8E14AC84}"/>
              </a:ext>
            </a:extLst>
          </p:cNvPr>
          <p:cNvSpPr txBox="1">
            <a:spLocks/>
          </p:cNvSpPr>
          <p:nvPr/>
        </p:nvSpPr>
        <p:spPr>
          <a:xfrm>
            <a:off x="4583832" y="1412776"/>
            <a:ext cx="7128792" cy="2736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Montserrat" pitchFamily="2" charset="0"/>
              </a:rPr>
              <a:t>Le </a:t>
            </a:r>
            <a:r>
              <a:rPr lang="it-IT" b="1" dirty="0">
                <a:latin typeface="Montserrat" pitchFamily="2" charset="0"/>
              </a:rPr>
              <a:t>Fondazioni di origine bancaria </a:t>
            </a:r>
            <a:r>
              <a:rPr lang="it-IT" dirty="0">
                <a:latin typeface="Montserrat" pitchFamily="2" charset="0"/>
              </a:rPr>
              <a:t>(«</a:t>
            </a:r>
            <a:r>
              <a:rPr lang="it-IT" b="1" dirty="0">
                <a:latin typeface="Montserrat" pitchFamily="2" charset="0"/>
              </a:rPr>
              <a:t>FOB</a:t>
            </a:r>
            <a:r>
              <a:rPr lang="it-IT" dirty="0">
                <a:latin typeface="Montserrat" pitchFamily="2" charset="0"/>
              </a:rPr>
              <a:t>») nascono – con la denominazione di «enti conferenti» – a inizi anni Novanta </a:t>
            </a:r>
            <a:r>
              <a:rPr lang="it-IT" b="1" dirty="0">
                <a:latin typeface="Montserrat" pitchFamily="2" charset="0"/>
              </a:rPr>
              <a:t>(D. Lgs. n. 356 del 1990)</a:t>
            </a:r>
            <a:r>
              <a:rPr lang="it-IT" dirty="0">
                <a:latin typeface="Montserrat" pitchFamily="2" charset="0"/>
              </a:rPr>
              <a:t>, nel quadro della </a:t>
            </a:r>
            <a:r>
              <a:rPr lang="it-IT" u="sng" dirty="0">
                <a:latin typeface="Montserrat" pitchFamily="2" charset="0"/>
              </a:rPr>
              <a:t>privatizzazione formale delle banche pubbliche</a:t>
            </a:r>
            <a:r>
              <a:rPr lang="it-IT" dirty="0">
                <a:latin typeface="Montserrat" pitchFamily="2" charset="0"/>
              </a:rPr>
              <a:t> (Istituti di credito di diritto pubblico e Casse di Risparmio).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Montserrat" pitchFamily="2" charset="0"/>
              </a:rPr>
              <a:t>L’opzione per la privatizzazione </a:t>
            </a:r>
            <a:r>
              <a:rPr lang="it-IT" u="sng" dirty="0">
                <a:latin typeface="Montserrat" pitchFamily="2" charset="0"/>
              </a:rPr>
              <a:t>sostanziale</a:t>
            </a:r>
            <a:r>
              <a:rPr lang="it-IT" dirty="0">
                <a:latin typeface="Montserrat" pitchFamily="2" charset="0"/>
              </a:rPr>
              <a:t> delle banche comporta una profonda trasformazione genetica anche per le FOB, che si distaccano dal settore del credito per qualificarsi come </a:t>
            </a:r>
            <a:r>
              <a:rPr lang="it-IT" b="1" dirty="0">
                <a:latin typeface="Montserrat" pitchFamily="2" charset="0"/>
              </a:rPr>
              <a:t>soggetti privati del terzo settore</a:t>
            </a:r>
            <a:r>
              <a:rPr lang="it-IT" dirty="0">
                <a:latin typeface="Montserrat" pitchFamily="2" charset="0"/>
              </a:rPr>
              <a:t> </a:t>
            </a:r>
            <a:r>
              <a:rPr lang="it-IT" b="1" dirty="0">
                <a:latin typeface="Montserrat" pitchFamily="2" charset="0"/>
              </a:rPr>
              <a:t>(D. Lgs. n. 153 del 1999, in vigore e più volte integrato)</a:t>
            </a:r>
            <a:r>
              <a:rPr lang="it-IT" dirty="0">
                <a:latin typeface="Montserrat" pitchFamily="2" charset="0"/>
              </a:rPr>
              <a:t>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Montserrat" pitchFamily="2" charset="0"/>
              </a:rPr>
              <a:t>La sentenza della Corte Costituzionale </a:t>
            </a:r>
            <a:r>
              <a:rPr lang="it-IT" b="1" dirty="0">
                <a:latin typeface="Montserrat" pitchFamily="2" charset="0"/>
              </a:rPr>
              <a:t>n. 300 del 2003 </a:t>
            </a:r>
            <a:r>
              <a:rPr lang="it-IT" dirty="0">
                <a:latin typeface="Montserrat" pitchFamily="2" charset="0"/>
              </a:rPr>
              <a:t>ha confermato la natura giuridica privata delle FOB, collocandole tra </a:t>
            </a:r>
            <a:r>
              <a:rPr lang="it-IT" i="1" dirty="0">
                <a:latin typeface="Montserrat" pitchFamily="2" charset="0"/>
              </a:rPr>
              <a:t>“i soggetti dell’organizzazione delle «libertà sociali»”</a:t>
            </a:r>
            <a:r>
              <a:rPr lang="it-IT" dirty="0">
                <a:latin typeface="Montserrat" pitchFamily="2" charset="0"/>
              </a:rPr>
              <a:t>.</a:t>
            </a:r>
          </a:p>
        </p:txBody>
      </p:sp>
      <p:pic>
        <p:nvPicPr>
          <p:cNvPr id="3" name="Immagine 2" descr="Immagine che contiene aria aperta, cielo, edificio, finestra&#10;&#10;Il contenuto generato dall'IA potrebbe non essere corretto.">
            <a:extLst>
              <a:ext uri="{FF2B5EF4-FFF2-40B4-BE49-F238E27FC236}">
                <a16:creationId xmlns:a16="http://schemas.microsoft.com/office/drawing/2014/main" id="{B493B18C-9DFE-63AA-F632-586A8D8E7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"/>
          <a:stretch/>
        </p:blipFill>
        <p:spPr>
          <a:xfrm>
            <a:off x="0" y="332903"/>
            <a:ext cx="4367808" cy="651930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251357"/>
            <a:ext cx="12192000" cy="461665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Evoluzione normativa ed autoregolamentazione  </a:t>
            </a:r>
            <a:r>
              <a:rPr lang="it-IT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(1)</a:t>
            </a:r>
            <a:endParaRPr lang="it-IT" sz="1600" b="1" baseline="30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1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8E409-8F3D-4EE5-0439-2F386C106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rte, statua&#10;&#10;Il contenuto generato dall'IA potrebbe non essere corretto.">
            <a:extLst>
              <a:ext uri="{FF2B5EF4-FFF2-40B4-BE49-F238E27FC236}">
                <a16:creationId xmlns:a16="http://schemas.microsoft.com/office/drawing/2014/main" id="{D6A8CDBB-03CD-ADB1-1259-A1D1745B5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7398"/>
          <a:stretch/>
        </p:blipFill>
        <p:spPr>
          <a:xfrm rot="16200000">
            <a:off x="-70656" y="619336"/>
            <a:ext cx="6309320" cy="616800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182B655-BE1F-F341-0E39-05A8E4EB7E1D}"/>
              </a:ext>
            </a:extLst>
          </p:cNvPr>
          <p:cNvSpPr txBox="1"/>
          <p:nvPr/>
        </p:nvSpPr>
        <p:spPr>
          <a:xfrm>
            <a:off x="1570064" y="968236"/>
            <a:ext cx="8928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9CCD66F-22EB-F819-FA1D-DAED04FF18E5}"/>
              </a:ext>
            </a:extLst>
          </p:cNvPr>
          <p:cNvSpPr txBox="1">
            <a:spLocks/>
          </p:cNvSpPr>
          <p:nvPr/>
        </p:nvSpPr>
        <p:spPr>
          <a:xfrm>
            <a:off x="6240016" y="968236"/>
            <a:ext cx="5616624" cy="5976663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Montserrat" pitchFamily="2" charset="0"/>
              </a:rPr>
              <a:t>A seguito del riconoscimento della natura privatistica delle FOB da parte della Corte Costituzionale, all’etero-normazione sono subentrate anche forme di </a:t>
            </a:r>
            <a:r>
              <a:rPr lang="it-IT" b="1" dirty="0">
                <a:latin typeface="Montserrat" pitchFamily="2" charset="0"/>
              </a:rPr>
              <a:t>autoregolamentazione</a:t>
            </a:r>
            <a:r>
              <a:rPr lang="it-IT" dirty="0">
                <a:latin typeface="Montserrat" pitchFamily="2" charset="0"/>
              </a:rPr>
              <a:t> tra cui: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it-IT" b="1" dirty="0">
                <a:latin typeface="Montserrat" pitchFamily="2" charset="0"/>
              </a:rPr>
              <a:t>Carta delle Fondazioni </a:t>
            </a:r>
            <a:r>
              <a:rPr lang="it-IT" dirty="0">
                <a:latin typeface="Montserrat" pitchFamily="2" charset="0"/>
              </a:rPr>
              <a:t>del 4 aprile 2012;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Montserrat" pitchFamily="2" charset="0"/>
              </a:rPr>
              <a:t>accordi vincolanti fra mondo delle Fondazioni (rappresentato dall’ACRI) e Autorità di vigilanza (il Mef) come il </a:t>
            </a:r>
            <a:r>
              <a:rPr lang="it-IT" b="1" dirty="0">
                <a:latin typeface="Montserrat" pitchFamily="2" charset="0"/>
              </a:rPr>
              <a:t>Protocollo Ministero dell’Economia e delle Finanze – ACRI </a:t>
            </a:r>
            <a:r>
              <a:rPr lang="it-IT" dirty="0">
                <a:latin typeface="Montserrat" pitchFamily="2" charset="0"/>
              </a:rPr>
              <a:t>(22 aprile 2015). 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Montserrat" pitchFamily="2" charset="0"/>
              </a:rPr>
              <a:t>La </a:t>
            </a:r>
            <a:r>
              <a:rPr lang="it-IT" b="1" dirty="0">
                <a:latin typeface="Montserrat" pitchFamily="2" charset="0"/>
              </a:rPr>
              <a:t>Fondazione Mps (</a:t>
            </a:r>
            <a:r>
              <a:rPr lang="it-IT" b="1" dirty="0" err="1">
                <a:latin typeface="Montserrat" pitchFamily="2" charset="0"/>
              </a:rPr>
              <a:t>FMps</a:t>
            </a:r>
            <a:r>
              <a:rPr lang="it-IT" b="1" dirty="0">
                <a:latin typeface="Montserrat" pitchFamily="2" charset="0"/>
              </a:rPr>
              <a:t>) </a:t>
            </a:r>
            <a:r>
              <a:rPr lang="it-IT" dirty="0">
                <a:latin typeface="Montserrat" pitchFamily="2" charset="0"/>
              </a:rPr>
              <a:t>aderisce alla Carta e al Protocollo MEF-ACRI, portando a compimento un </a:t>
            </a:r>
            <a:r>
              <a:rPr lang="it-IT" i="1" dirty="0">
                <a:latin typeface="Montserrat" pitchFamily="2" charset="0"/>
              </a:rPr>
              <a:t>iter </a:t>
            </a:r>
            <a:r>
              <a:rPr lang="it-IT" dirty="0">
                <a:latin typeface="Montserrat" pitchFamily="2" charset="0"/>
              </a:rPr>
              <a:t>di adeguamento regolamentare e statutario. Dal 2006 si è dotata di un Modello ex. D. Lgs. 231/2001.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869D495-EBAF-5950-7501-350C4286A6F4}"/>
              </a:ext>
            </a:extLst>
          </p:cNvPr>
          <p:cNvSpPr/>
          <p:nvPr/>
        </p:nvSpPr>
        <p:spPr>
          <a:xfrm>
            <a:off x="0" y="251357"/>
            <a:ext cx="12192000" cy="461665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Evoluzione normativa ed autoregolamentazione  </a:t>
            </a:r>
            <a:r>
              <a:rPr lang="it-IT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(2)</a:t>
            </a:r>
            <a:endParaRPr lang="it-IT" sz="1600" b="1" baseline="30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9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20E84-5D4B-86A9-0D62-0C9757665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persona, vestiti, scatola, matrimonio&#10;&#10;Il contenuto generato dall'IA potrebbe non essere corretto.">
            <a:extLst>
              <a:ext uri="{FF2B5EF4-FFF2-40B4-BE49-F238E27FC236}">
                <a16:creationId xmlns:a16="http://schemas.microsoft.com/office/drawing/2014/main" id="{7C54F962-523B-2490-145D-10114FD72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12500" r="16028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307E350-FD6F-BCA8-7BC8-93400C0E61C5}"/>
              </a:ext>
            </a:extLst>
          </p:cNvPr>
          <p:cNvSpPr/>
          <p:nvPr/>
        </p:nvSpPr>
        <p:spPr>
          <a:xfrm>
            <a:off x="0" y="3142709"/>
            <a:ext cx="12192000" cy="646331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GESTIONE DEL PATRIMONIO</a:t>
            </a:r>
            <a:endParaRPr lang="it-IT" sz="3600" b="1" baseline="30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0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F41A2-3A06-5549-90A5-691AE0332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136BBFC-5041-AEE6-80A4-9072847D06A2}"/>
              </a:ext>
            </a:extLst>
          </p:cNvPr>
          <p:cNvSpPr txBox="1"/>
          <p:nvPr/>
        </p:nvSpPr>
        <p:spPr>
          <a:xfrm>
            <a:off x="5807968" y="908721"/>
            <a:ext cx="5976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Montserrat" pitchFamily="2" charset="0"/>
              </a:rPr>
              <a:t>Il </a:t>
            </a:r>
            <a:r>
              <a:rPr lang="it-IT" sz="1400" dirty="0" err="1">
                <a:latin typeface="Montserrat" pitchFamily="2" charset="0"/>
              </a:rPr>
              <a:t>D.Lgs.</a:t>
            </a:r>
            <a:r>
              <a:rPr lang="it-IT" sz="1400" dirty="0">
                <a:latin typeface="Montserrat" pitchFamily="2" charset="0"/>
              </a:rPr>
              <a:t> n. 153/1999 prevede che le Fondazioni siano tenute a perseguire fini di utilità sociale e di promozione dello sviluppo economico, operando nel rispetto del principio di </a:t>
            </a:r>
            <a:r>
              <a:rPr lang="it-IT" sz="1400" b="1" dirty="0">
                <a:latin typeface="Montserrat" pitchFamily="2" charset="0"/>
              </a:rPr>
              <a:t>economicità</a:t>
            </a:r>
            <a:r>
              <a:rPr lang="it-IT" sz="1400" dirty="0">
                <a:latin typeface="Montserrat" pitchFamily="2" charset="0"/>
              </a:rPr>
              <a:t> e gestendo il patrimonio in modo da ottenerne </a:t>
            </a:r>
            <a:r>
              <a:rPr lang="it-IT" sz="1400" b="1" dirty="0">
                <a:latin typeface="Montserrat" pitchFamily="2" charset="0"/>
              </a:rPr>
              <a:t>un’adeguata redditività</a:t>
            </a:r>
            <a:r>
              <a:rPr lang="it-IT" sz="1400" dirty="0">
                <a:latin typeface="Montserrat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latin typeface="Montserrat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Montserrat" pitchFamily="2" charset="0"/>
              </a:rPr>
              <a:t>In tale contesto l’evoluzione del patrimonio della </a:t>
            </a:r>
            <a:r>
              <a:rPr lang="it-IT" sz="1400" dirty="0" err="1">
                <a:latin typeface="Montserrat" pitchFamily="2" charset="0"/>
              </a:rPr>
              <a:t>FMps</a:t>
            </a:r>
            <a:r>
              <a:rPr lang="it-IT" sz="1400" dirty="0">
                <a:latin typeface="Montserrat" pitchFamily="2" charset="0"/>
              </a:rPr>
              <a:t> è stata fortemente condizionata dalla sua origine bancaria, con il peculiare ruolo svolto dalla Conferitaria </a:t>
            </a:r>
            <a:r>
              <a:rPr lang="it-IT" sz="1400" b="1" dirty="0">
                <a:latin typeface="Montserrat" pitchFamily="2" charset="0"/>
              </a:rPr>
              <a:t>Banca MPS</a:t>
            </a:r>
            <a:r>
              <a:rPr lang="it-IT" sz="1400" dirty="0">
                <a:latin typeface="Montserrat" pitchFamily="2" charset="0"/>
              </a:rPr>
              <a:t>: </a:t>
            </a:r>
          </a:p>
          <a:p>
            <a:pPr marL="644525" lvl="1" indent="-285750" algn="just">
              <a:buFont typeface="Courier New" panose="02070309020205020404" pitchFamily="49" charset="0"/>
              <a:buChar char="o"/>
            </a:pPr>
            <a:r>
              <a:rPr lang="it-IT" sz="1400" dirty="0">
                <a:latin typeface="Montserrat" pitchFamily="2" charset="0"/>
              </a:rPr>
              <a:t>dal </a:t>
            </a:r>
            <a:r>
              <a:rPr lang="it-IT" sz="1400" b="1" dirty="0">
                <a:solidFill>
                  <a:srgbClr val="9C8352"/>
                </a:solidFill>
                <a:latin typeface="Montserrat" pitchFamily="2" charset="0"/>
              </a:rPr>
              <a:t>1995</a:t>
            </a:r>
            <a:r>
              <a:rPr lang="it-IT" sz="1400" dirty="0">
                <a:latin typeface="Montserrat" pitchFamily="2" charset="0"/>
              </a:rPr>
              <a:t> al </a:t>
            </a:r>
            <a:r>
              <a:rPr lang="it-IT" sz="1400" b="1" dirty="0">
                <a:solidFill>
                  <a:srgbClr val="9C8352"/>
                </a:solidFill>
                <a:latin typeface="Montserrat" pitchFamily="2" charset="0"/>
              </a:rPr>
              <a:t>2012</a:t>
            </a:r>
            <a:r>
              <a:rPr lang="it-IT" sz="1400" dirty="0">
                <a:latin typeface="Montserrat" pitchFamily="2" charset="0"/>
              </a:rPr>
              <a:t> il patrimonio è stato </a:t>
            </a:r>
            <a:r>
              <a:rPr lang="it-IT" sz="1400" b="1" dirty="0">
                <a:latin typeface="Montserrat" pitchFamily="2" charset="0"/>
              </a:rPr>
              <a:t>fortemente concentrato sulla partecipazione bancaria</a:t>
            </a:r>
            <a:r>
              <a:rPr lang="it-IT" sz="1400" dirty="0">
                <a:latin typeface="Montserrat" pitchFamily="2" charset="0"/>
              </a:rPr>
              <a:t>; periodo che ha visto lo sviluppo e lo scoppio della bolla speculativa che ha portato alle crisi finanziarie del 2008-2011, e durante il quale ci sono state decisioni fortemente penalizzanti per il patrimonio della Fondazione;</a:t>
            </a:r>
          </a:p>
          <a:p>
            <a:pPr marL="644525" lvl="1" indent="-285750" algn="just">
              <a:buFont typeface="Courier New" panose="02070309020205020404" pitchFamily="49" charset="0"/>
              <a:buChar char="o"/>
            </a:pPr>
            <a:r>
              <a:rPr lang="it-IT" sz="1400" dirty="0">
                <a:latin typeface="Montserrat" pitchFamily="2" charset="0"/>
              </a:rPr>
              <a:t>la fase </a:t>
            </a:r>
            <a:r>
              <a:rPr lang="it-IT" sz="1400" b="1" dirty="0">
                <a:solidFill>
                  <a:srgbClr val="9C8352"/>
                </a:solidFill>
                <a:latin typeface="Montserrat" pitchFamily="2" charset="0"/>
              </a:rPr>
              <a:t>2013-2015</a:t>
            </a:r>
            <a:r>
              <a:rPr lang="it-IT" sz="1400" dirty="0">
                <a:latin typeface="Montserrat" pitchFamily="2" charset="0"/>
              </a:rPr>
              <a:t> è stata quella della </a:t>
            </a:r>
            <a:r>
              <a:rPr lang="it-IT" sz="1400" b="1" dirty="0">
                <a:latin typeface="Montserrat" pitchFamily="2" charset="0"/>
              </a:rPr>
              <a:t>ristrutturazione</a:t>
            </a:r>
            <a:r>
              <a:rPr lang="it-IT" sz="1400" dirty="0">
                <a:latin typeface="Montserrat" pitchFamily="2" charset="0"/>
              </a:rPr>
              <a:t>, una fase di transizione dove si sono manifestate e sono state gestite a livello contabile ed amministrativo le ingenti perdite pregresse;</a:t>
            </a:r>
            <a:endParaRPr lang="it-IT" sz="1400" dirty="0">
              <a:latin typeface="Montserrat" pitchFamily="2" charset="0"/>
              <a:cs typeface="Times New Roman" panose="02020603050405020304" pitchFamily="18" charset="0"/>
            </a:endParaRPr>
          </a:p>
          <a:p>
            <a:pPr marL="644525" lvl="1" indent="-285750" algn="just">
              <a:buFont typeface="Courier New" panose="02070309020205020404" pitchFamily="49" charset="0"/>
              <a:buChar char="o"/>
            </a:pPr>
            <a:r>
              <a:rPr lang="it-IT" sz="1400" dirty="0">
                <a:latin typeface="Montserrat" pitchFamily="2" charset="0"/>
              </a:rPr>
              <a:t>il periodo </a:t>
            </a:r>
            <a:r>
              <a:rPr lang="it-IT" sz="1400" b="1" dirty="0">
                <a:solidFill>
                  <a:srgbClr val="9C8352"/>
                </a:solidFill>
                <a:latin typeface="Montserrat" pitchFamily="2" charset="0"/>
              </a:rPr>
              <a:t>dal 2015 ad oggi</a:t>
            </a:r>
            <a:r>
              <a:rPr lang="it-IT" sz="1400" dirty="0">
                <a:latin typeface="Montserrat" pitchFamily="2" charset="0"/>
              </a:rPr>
              <a:t>, con </a:t>
            </a:r>
            <a:r>
              <a:rPr lang="it-IT" sz="1400" b="1" dirty="0">
                <a:latin typeface="Montserrat" pitchFamily="2" charset="0"/>
              </a:rPr>
              <a:t>Fondazione Mps nel suo nuovo ruolo</a:t>
            </a:r>
            <a:r>
              <a:rPr lang="it-IT" sz="1400" dirty="0">
                <a:latin typeface="Montserrat" pitchFamily="2" charset="0"/>
              </a:rPr>
              <a:t>, con risorse più limitate e un patrimonio (incrementato poi in tali anni anche per effetto delle transazioni legali concluse) </a:t>
            </a:r>
            <a:r>
              <a:rPr lang="it-IT" sz="1400" u="sng" dirty="0">
                <a:latin typeface="Montserrat" pitchFamily="2" charset="0"/>
              </a:rPr>
              <a:t>ampiamente diversificato</a:t>
            </a:r>
            <a:r>
              <a:rPr lang="it-IT" sz="1400" dirty="0">
                <a:latin typeface="Montserrat" pitchFamily="2" charset="0"/>
              </a:rPr>
              <a:t> (come da </a:t>
            </a:r>
            <a:r>
              <a:rPr lang="it-IT" sz="1400" i="1" dirty="0">
                <a:latin typeface="Montserrat" pitchFamily="2" charset="0"/>
              </a:rPr>
              <a:t>focus </a:t>
            </a:r>
            <a:r>
              <a:rPr lang="it-IT" sz="1400" dirty="0">
                <a:latin typeface="Montserrat" pitchFamily="2" charset="0"/>
              </a:rPr>
              <a:t>nella </a:t>
            </a:r>
            <a:r>
              <a:rPr lang="it-IT" sz="1400" i="1" dirty="0">
                <a:latin typeface="Montserrat" pitchFamily="2" charset="0"/>
              </a:rPr>
              <a:t>slide </a:t>
            </a:r>
            <a:r>
              <a:rPr lang="it-IT" sz="1400" dirty="0">
                <a:latin typeface="Montserrat" pitchFamily="2" charset="0"/>
              </a:rPr>
              <a:t>successiva).</a:t>
            </a:r>
          </a:p>
        </p:txBody>
      </p:sp>
      <p:pic>
        <p:nvPicPr>
          <p:cNvPr id="4" name="Immagine 3" descr="Immagine che contiene schermata, arte, luce&#10;&#10;Il contenuto generato dall'IA potrebbe non essere corretto.">
            <a:extLst>
              <a:ext uri="{FF2B5EF4-FFF2-40B4-BE49-F238E27FC236}">
                <a16:creationId xmlns:a16="http://schemas.microsoft.com/office/drawing/2014/main" id="{A4709555-8306-C5CA-3221-95C262ADE2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2" r="12545"/>
          <a:stretch/>
        </p:blipFill>
        <p:spPr>
          <a:xfrm>
            <a:off x="0" y="476672"/>
            <a:ext cx="5519936" cy="639269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38DEA2E-1DA1-881E-0B51-CA6B00EF97AF}"/>
              </a:ext>
            </a:extLst>
          </p:cNvPr>
          <p:cNvSpPr/>
          <p:nvPr/>
        </p:nvSpPr>
        <p:spPr>
          <a:xfrm>
            <a:off x="0" y="251357"/>
            <a:ext cx="12192000" cy="461665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Evoluzione del Patrimonio Netto (P.N.) di </a:t>
            </a:r>
            <a:r>
              <a:rPr lang="it-IT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FMps</a:t>
            </a:r>
            <a:r>
              <a:rPr lang="it-IT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 </a:t>
            </a:r>
            <a:r>
              <a:rPr lang="it-IT" b="1" dirty="0">
                <a:solidFill>
                  <a:schemeClr val="bg1"/>
                </a:solidFill>
                <a:latin typeface="Montserrat" panose="00000500000000000000" pitchFamily="2" charset="0"/>
              </a:rPr>
              <a:t>(1)</a:t>
            </a:r>
            <a:endParaRPr lang="it-IT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8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281FB-C5F5-8BD0-995E-F05BE2563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5802ACC-6AA1-1097-BF5D-97E42597405A}"/>
              </a:ext>
            </a:extLst>
          </p:cNvPr>
          <p:cNvSpPr/>
          <p:nvPr/>
        </p:nvSpPr>
        <p:spPr>
          <a:xfrm>
            <a:off x="0" y="251357"/>
            <a:ext cx="12192000" cy="461665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Evoluzione del Patrimonio Netto (P.N.) di </a:t>
            </a:r>
            <a:r>
              <a:rPr lang="it-IT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FMps</a:t>
            </a:r>
            <a:r>
              <a:rPr lang="it-IT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 </a:t>
            </a:r>
            <a:r>
              <a:rPr lang="it-IT" b="1" dirty="0">
                <a:solidFill>
                  <a:schemeClr val="bg1"/>
                </a:solidFill>
                <a:latin typeface="Montserrat" panose="00000500000000000000" pitchFamily="2" charset="0"/>
              </a:rPr>
              <a:t>(2)</a:t>
            </a:r>
            <a:endParaRPr lang="it-IT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395331A-1043-0CDF-C1B0-AAB7A3579D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202272"/>
              </p:ext>
            </p:extLst>
          </p:nvPr>
        </p:nvGraphicFramePr>
        <p:xfrm>
          <a:off x="839416" y="980728"/>
          <a:ext cx="10081119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89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1A012-E456-411E-3D6C-287D0D7A1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7F9255-FFB2-7072-ADE5-DE14FAD99887}"/>
              </a:ext>
            </a:extLst>
          </p:cNvPr>
          <p:cNvSpPr txBox="1"/>
          <p:nvPr/>
        </p:nvSpPr>
        <p:spPr>
          <a:xfrm>
            <a:off x="335360" y="908721"/>
            <a:ext cx="1152128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Montserrat" pitchFamily="2" charset="0"/>
                <a:cs typeface="Times New Roman" panose="02020603050405020304" pitchFamily="18" charset="0"/>
              </a:rPr>
              <a:t>Nel </a:t>
            </a:r>
            <a:r>
              <a:rPr lang="it-IT" sz="1600" b="1" dirty="0">
                <a:solidFill>
                  <a:srgbClr val="9C8352"/>
                </a:solidFill>
                <a:latin typeface="Montserrat" pitchFamily="2" charset="0"/>
                <a:cs typeface="Times New Roman" panose="02020603050405020304" pitchFamily="18" charset="0"/>
              </a:rPr>
              <a:t>2015</a:t>
            </a:r>
            <a:r>
              <a:rPr lang="it-IT" sz="1600" dirty="0">
                <a:latin typeface="Montserrat" pitchFamily="2" charset="0"/>
                <a:cs typeface="Times New Roman" panose="02020603050405020304" pitchFamily="18" charset="0"/>
              </a:rPr>
              <a:t> la </a:t>
            </a:r>
            <a:r>
              <a:rPr lang="it-IT" sz="1600" dirty="0" err="1">
                <a:latin typeface="Montserrat" pitchFamily="2" charset="0"/>
                <a:cs typeface="Times New Roman" panose="02020603050405020304" pitchFamily="18" charset="0"/>
              </a:rPr>
              <a:t>FMps</a:t>
            </a:r>
            <a:r>
              <a:rPr lang="it-IT" sz="1600" dirty="0">
                <a:latin typeface="Montserrat" pitchFamily="2" charset="0"/>
                <a:cs typeface="Times New Roman" panose="02020603050405020304" pitchFamily="18" charset="0"/>
              </a:rPr>
              <a:t> ha deliberato un </a:t>
            </a:r>
            <a:r>
              <a:rPr lang="it-IT" sz="1600" b="1" dirty="0">
                <a:solidFill>
                  <a:srgbClr val="9C8352"/>
                </a:solidFill>
                <a:latin typeface="Montserrat" pitchFamily="2" charset="0"/>
                <a:cs typeface="Times New Roman" panose="02020603050405020304" pitchFamily="18" charset="0"/>
              </a:rPr>
              <a:t>Regolamento per la gestione del patrimonio</a:t>
            </a:r>
            <a:r>
              <a:rPr lang="it-IT" sz="1600" dirty="0">
                <a:solidFill>
                  <a:srgbClr val="0070C0"/>
                </a:solidFill>
                <a:latin typeface="Montserrat" pitchFamily="2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Montserrat" pitchFamily="2" charset="0"/>
                <a:cs typeface="Times New Roman" panose="02020603050405020304" pitchFamily="18" charset="0"/>
              </a:rPr>
              <a:t>– in vigore –  in aderenza ai contenuti dello </a:t>
            </a:r>
            <a:r>
              <a:rPr lang="it-IT" sz="1600" b="1" dirty="0">
                <a:latin typeface="Montserrat" pitchFamily="2" charset="0"/>
                <a:cs typeface="Times New Roman" panose="02020603050405020304" pitchFamily="18" charset="0"/>
              </a:rPr>
              <a:t>Statuto</a:t>
            </a:r>
            <a:r>
              <a:rPr lang="it-IT" sz="1600" dirty="0">
                <a:latin typeface="Montserrat" pitchFamily="2" charset="0"/>
                <a:cs typeface="Times New Roman" panose="02020603050405020304" pitchFamily="18" charset="0"/>
              </a:rPr>
              <a:t>, della </a:t>
            </a:r>
            <a:r>
              <a:rPr lang="it-IT" sz="1600" b="1" dirty="0">
                <a:latin typeface="Montserrat" pitchFamily="2" charset="0"/>
                <a:cs typeface="Times New Roman" panose="02020603050405020304" pitchFamily="18" charset="0"/>
              </a:rPr>
              <a:t>Carta delle Fondazioni </a:t>
            </a:r>
            <a:r>
              <a:rPr lang="it-IT" sz="1600" dirty="0">
                <a:latin typeface="Montserrat" pitchFamily="2" charset="0"/>
                <a:cs typeface="Times New Roman" panose="02020603050405020304" pitchFamily="18" charset="0"/>
              </a:rPr>
              <a:t>e del </a:t>
            </a:r>
            <a:r>
              <a:rPr lang="it-IT" sz="1600" b="1" dirty="0">
                <a:latin typeface="Montserrat" pitchFamily="2" charset="0"/>
                <a:cs typeface="Times New Roman" panose="02020603050405020304" pitchFamily="18" charset="0"/>
              </a:rPr>
              <a:t>Protocollo Mef-Acri</a:t>
            </a:r>
            <a:r>
              <a:rPr lang="it-IT" sz="1600" dirty="0">
                <a:latin typeface="Montserrat" pitchFamily="2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900" dirty="0">
              <a:latin typeface="Montserrat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Montserrat" pitchFamily="2" charset="0"/>
                <a:cs typeface="Times New Roman" panose="02020603050405020304" pitchFamily="18" charset="0"/>
              </a:rPr>
              <a:t>Il Regolamento delinea </a:t>
            </a:r>
            <a:r>
              <a:rPr lang="it-IT" sz="1600" b="1" dirty="0">
                <a:solidFill>
                  <a:srgbClr val="9C8352"/>
                </a:solidFill>
                <a:latin typeface="Montserrat" pitchFamily="2" charset="0"/>
                <a:cs typeface="Times New Roman" panose="02020603050405020304" pitchFamily="18" charset="0"/>
              </a:rPr>
              <a:t>due obiettivi</a:t>
            </a:r>
            <a:r>
              <a:rPr lang="it-IT" sz="1600" dirty="0">
                <a:latin typeface="Montserrat" pitchFamily="2" charset="0"/>
                <a:cs typeface="Times New Roman" panose="02020603050405020304" pitchFamily="18" charset="0"/>
              </a:rPr>
              <a:t>, in linea con la normativa e la prassi delle FOB, che richiedono un delicato equilibrio tra </a:t>
            </a:r>
            <a:r>
              <a:rPr lang="it-IT" sz="1600" b="1" dirty="0">
                <a:solidFill>
                  <a:srgbClr val="9C8352"/>
                </a:solidFill>
                <a:latin typeface="Montserrat" pitchFamily="2" charset="0"/>
                <a:cs typeface="Times New Roman" panose="02020603050405020304" pitchFamily="18" charset="0"/>
              </a:rPr>
              <a:t>rischio</a:t>
            </a:r>
            <a:r>
              <a:rPr lang="it-IT" sz="1600" dirty="0">
                <a:latin typeface="Montserrat" pitchFamily="2" charset="0"/>
                <a:cs typeface="Times New Roman" panose="02020603050405020304" pitchFamily="18" charset="0"/>
              </a:rPr>
              <a:t> e </a:t>
            </a:r>
            <a:r>
              <a:rPr lang="it-IT" sz="1600" b="1" dirty="0">
                <a:solidFill>
                  <a:srgbClr val="9C8352"/>
                </a:solidFill>
                <a:latin typeface="Montserrat" pitchFamily="2" charset="0"/>
                <a:cs typeface="Times New Roman" panose="02020603050405020304" pitchFamily="18" charset="0"/>
              </a:rPr>
              <a:t>rendimento</a:t>
            </a:r>
            <a:r>
              <a:rPr lang="it-IT" sz="1600" dirty="0">
                <a:latin typeface="Montserrat" pitchFamily="2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9C8352"/>
                </a:solidFill>
                <a:latin typeface="Montserrat" pitchFamily="2" charset="0"/>
                <a:cs typeface="Times New Roman" panose="02020603050405020304" pitchFamily="18" charset="0"/>
              </a:rPr>
              <a:t>conservazione del valore del patrimonio su un orizzonte temporale di medio-lungo periodo</a:t>
            </a:r>
            <a:r>
              <a:rPr lang="it-IT" sz="1600" dirty="0">
                <a:latin typeface="Montserrat" pitchFamily="2" charset="0"/>
                <a:cs typeface="Times New Roman" panose="02020603050405020304" pitchFamily="18" charset="0"/>
              </a:rPr>
              <a:t>;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9C8352"/>
                </a:solidFill>
                <a:latin typeface="Montserrat" pitchFamily="2" charset="0"/>
                <a:cs typeface="Times New Roman" panose="02020603050405020304" pitchFamily="18" charset="0"/>
              </a:rPr>
              <a:t>adeguata redditività</a:t>
            </a:r>
            <a:r>
              <a:rPr lang="it-IT" sz="1600" dirty="0">
                <a:latin typeface="Montserrat" pitchFamily="2" charset="0"/>
                <a:cs typeface="Times New Roman" panose="02020603050405020304" pitchFamily="18" charset="0"/>
              </a:rPr>
              <a:t>, tale da consentire un flusso di risorse per </a:t>
            </a:r>
            <a:r>
              <a:rPr lang="it-IT" sz="1600" dirty="0">
                <a:solidFill>
                  <a:srgbClr val="9C8352"/>
                </a:solidFill>
                <a:latin typeface="Montserrat" pitchFamily="2" charset="0"/>
                <a:cs typeface="Times New Roman" panose="02020603050405020304" pitchFamily="18" charset="0"/>
              </a:rPr>
              <a:t>l’</a:t>
            </a:r>
            <a:r>
              <a:rPr lang="it-IT" sz="1600" b="1" dirty="0">
                <a:solidFill>
                  <a:srgbClr val="9C8352"/>
                </a:solidFill>
                <a:latin typeface="Montserrat" pitchFamily="2" charset="0"/>
                <a:cs typeface="Times New Roman" panose="02020603050405020304" pitchFamily="18" charset="0"/>
              </a:rPr>
              <a:t>attività istituzionale</a:t>
            </a:r>
            <a:r>
              <a:rPr lang="it-IT" sz="1600" dirty="0">
                <a:solidFill>
                  <a:srgbClr val="0070C0"/>
                </a:solidFill>
                <a:latin typeface="Montserrat" pitchFamily="2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Montserrat" pitchFamily="2" charset="0"/>
                <a:cs typeface="Times New Roman" panose="02020603050405020304" pitchFamily="18" charset="0"/>
              </a:rPr>
              <a:t>coerente con gli obiettivi dei documenti programmatici.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>
              <a:latin typeface="Montserr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0DE802E-58CA-6F38-2C72-EE9ABCD8F640}"/>
              </a:ext>
            </a:extLst>
          </p:cNvPr>
          <p:cNvSpPr/>
          <p:nvPr/>
        </p:nvSpPr>
        <p:spPr>
          <a:xfrm>
            <a:off x="0" y="279063"/>
            <a:ext cx="12192000" cy="400110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Attuali principi di amministrazione e gestione del Patrimonio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EF618255-A4C6-DA12-9B22-2293E63255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43573"/>
              </p:ext>
            </p:extLst>
          </p:nvPr>
        </p:nvGraphicFramePr>
        <p:xfrm>
          <a:off x="1955540" y="2924944"/>
          <a:ext cx="828092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964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0562A-7C47-16CF-874C-F9D9CBB5A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EF4C53-CF87-BF2F-54A1-47970E737CC3}"/>
              </a:ext>
            </a:extLst>
          </p:cNvPr>
          <p:cNvSpPr txBox="1"/>
          <p:nvPr/>
        </p:nvSpPr>
        <p:spPr>
          <a:xfrm>
            <a:off x="6240016" y="1258917"/>
            <a:ext cx="56166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Montserrat" pitchFamily="2" charset="0"/>
              </a:rPr>
              <a:t>Nel</a:t>
            </a:r>
            <a:r>
              <a:rPr lang="it-IT" sz="1600" dirty="0"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>
                <a:solidFill>
                  <a:srgbClr val="9C8352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it-IT" sz="1600" dirty="0"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è stato avviato (e poi sviluppato fino ad oggi) un percorso di </a:t>
            </a:r>
            <a:r>
              <a:rPr lang="it-IT" sz="1600" b="1" dirty="0">
                <a:latin typeface="Montserrat" pitchFamily="2" charset="0"/>
                <a:cs typeface="Times New Roman" panose="02020603050405020304" pitchFamily="18" charset="0"/>
              </a:rPr>
              <a:t>ri</a:t>
            </a:r>
            <a:r>
              <a:rPr lang="it-IT" sz="1600" b="1" dirty="0"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modulazione degli investimenti</a:t>
            </a:r>
            <a:r>
              <a:rPr lang="it-IT" sz="1600" dirty="0"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per definire un </a:t>
            </a:r>
            <a:r>
              <a:rPr lang="it-IT" sz="1600" b="1" dirty="0">
                <a:latin typeface="Montserrat" pitchFamily="2" charset="0"/>
                <a:cs typeface="Times New Roman" panose="02020603050405020304" pitchFamily="18" charset="0"/>
              </a:rPr>
              <a:t>portafoglio diversificato </a:t>
            </a:r>
            <a:r>
              <a:rPr lang="it-IT" sz="1600" dirty="0"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grado di generare flussi finanziari annuali, per quanto possibile stabili: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kern="50" dirty="0" err="1">
                <a:latin typeface="Montserrat" pitchFamily="2" charset="0"/>
                <a:ea typeface="SimSun" panose="02010600030101010101" pitchFamily="2" charset="-122"/>
                <a:cs typeface="Arial" panose="020B0604020202020204" pitchFamily="34" charset="0"/>
              </a:rPr>
              <a:t>FMps</a:t>
            </a:r>
            <a:r>
              <a:rPr lang="it-IT" sz="1600" kern="50" dirty="0">
                <a:latin typeface="Montserrat" pitchFamily="2" charset="0"/>
                <a:ea typeface="SimSun" panose="02010600030101010101" pitchFamily="2" charset="-122"/>
                <a:cs typeface="Arial" panose="020B0604020202020204" pitchFamily="34" charset="0"/>
              </a:rPr>
              <a:t>, quale </a:t>
            </a:r>
            <a:r>
              <a:rPr lang="it-IT" sz="1600" b="1" kern="50" dirty="0">
                <a:latin typeface="Montserrat" pitchFamily="2" charset="0"/>
                <a:ea typeface="SimSun" panose="02010600030101010101" pitchFamily="2" charset="-122"/>
                <a:cs typeface="Arial" panose="020B0604020202020204" pitchFamily="34" charset="0"/>
              </a:rPr>
              <a:t>investitore di lungo periodo</a:t>
            </a:r>
            <a:r>
              <a:rPr lang="it-IT" sz="1600" kern="50" dirty="0">
                <a:latin typeface="Montserrat" pitchFamily="2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it-IT" sz="1600" b="1" kern="50" dirty="0">
                <a:latin typeface="Montserrat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t-IT" sz="1600" kern="50" dirty="0">
                <a:latin typeface="Montserrat" pitchFamily="2" charset="0"/>
                <a:ea typeface="SimSun" panose="02010600030101010101" pitchFamily="2" charset="-122"/>
                <a:cs typeface="Arial" panose="020B0604020202020204" pitchFamily="34" charset="0"/>
              </a:rPr>
              <a:t>ricerca e mantiene </a:t>
            </a:r>
            <a:r>
              <a:rPr lang="it-IT" sz="1600" b="1" kern="50" dirty="0" err="1">
                <a:latin typeface="Montserrat" pitchFamily="2" charset="0"/>
                <a:ea typeface="SimSun" panose="02010600030101010101" pitchFamily="2" charset="-122"/>
                <a:cs typeface="Arial" panose="020B0604020202020204" pitchFamily="34" charset="0"/>
              </a:rPr>
              <a:t>un’</a:t>
            </a:r>
            <a:r>
              <a:rPr lang="it-IT" sz="1600" b="1" i="1" kern="50" dirty="0" err="1">
                <a:latin typeface="Montserrat" pitchFamily="2" charset="0"/>
                <a:ea typeface="SimSun" panose="02010600030101010101" pitchFamily="2" charset="-122"/>
                <a:cs typeface="Arial" panose="020B0604020202020204" pitchFamily="34" charset="0"/>
              </a:rPr>
              <a:t>asset</a:t>
            </a:r>
            <a:r>
              <a:rPr lang="it-IT" sz="1600" b="1" i="1" kern="50" dirty="0">
                <a:latin typeface="Montserrat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t-IT" sz="1600" b="1" i="1" kern="50" dirty="0" err="1">
                <a:latin typeface="Montserrat" pitchFamily="2" charset="0"/>
                <a:ea typeface="SimSun" panose="02010600030101010101" pitchFamily="2" charset="-122"/>
                <a:cs typeface="Arial" panose="020B0604020202020204" pitchFamily="34" charset="0"/>
              </a:rPr>
              <a:t>allocation</a:t>
            </a:r>
            <a:r>
              <a:rPr lang="it-IT" sz="1600" b="1" kern="50" dirty="0">
                <a:latin typeface="Montserrat" pitchFamily="2" charset="0"/>
                <a:ea typeface="SimSun" panose="02010600030101010101" pitchFamily="2" charset="-122"/>
                <a:cs typeface="Arial" panose="020B0604020202020204" pitchFamily="34" charset="0"/>
              </a:rPr>
              <a:t> ben diversificata </a:t>
            </a:r>
            <a:r>
              <a:rPr lang="it-IT" sz="1600" kern="50" dirty="0">
                <a:latin typeface="Montserrat" pitchFamily="2" charset="0"/>
                <a:ea typeface="SimSun" panose="02010600030101010101" pitchFamily="2" charset="-122"/>
                <a:cs typeface="Arial" panose="020B0604020202020204" pitchFamily="34" charset="0"/>
              </a:rPr>
              <a:t>coerente con i suoi obiettivi reddituali </a:t>
            </a:r>
            <a:r>
              <a:rPr lang="it-IT" sz="1600" kern="50" dirty="0">
                <a:latin typeface="Montserrat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ma anche con quelli strategico-istituzionali</a:t>
            </a:r>
            <a:r>
              <a:rPr lang="it-IT" sz="1600" kern="50" dirty="0">
                <a:latin typeface="Montserrat" pitchFamily="2" charset="0"/>
                <a:ea typeface="SimSun" panose="02010600030101010101" pitchFamily="2" charset="-122"/>
                <a:cs typeface="Arial" panose="020B0604020202020204" pitchFamily="34" charset="0"/>
              </a:rPr>
              <a:t>;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kern="50" dirty="0">
                <a:latin typeface="Montserrat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fondamentale è il monitoraggio ed aggiornamento annuale del </a:t>
            </a:r>
            <a:r>
              <a:rPr lang="it-IT" sz="1600" b="1" i="1" kern="50" dirty="0">
                <a:latin typeface="Montserrat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Benchmark</a:t>
            </a:r>
            <a:r>
              <a:rPr lang="it-IT" sz="1600" b="1" kern="50" dirty="0">
                <a:latin typeface="Montserrat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Tattico</a:t>
            </a:r>
            <a:r>
              <a:rPr lang="it-IT" sz="1600" kern="50" dirty="0">
                <a:latin typeface="Montserrat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, all’interno di una programmazione di lungo periodo </a:t>
            </a:r>
            <a:r>
              <a:rPr lang="it-IT" sz="1600" b="1" kern="50" dirty="0">
                <a:latin typeface="Montserrat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it-IT" sz="1600" b="1" i="1" kern="50" dirty="0">
                <a:latin typeface="Montserrat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Benchmark </a:t>
            </a:r>
            <a:r>
              <a:rPr lang="it-IT" sz="1600" b="1" kern="50" dirty="0">
                <a:latin typeface="Montserrat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Strategico)</a:t>
            </a:r>
            <a:r>
              <a:rPr lang="it-IT" sz="1600" kern="50" dirty="0">
                <a:latin typeface="Montserrat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it-IT" sz="1600" dirty="0">
              <a:latin typeface="Montserr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>
              <a:latin typeface="Montserr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1600" dirty="0">
                <a:latin typeface="Montserrat" pitchFamily="2" charset="0"/>
              </a:rPr>
              <a:t>Investimenti, composti da </a:t>
            </a:r>
            <a:r>
              <a:rPr lang="it-IT" sz="1600" b="1" dirty="0">
                <a:latin typeface="Montserrat" pitchFamily="2" charset="0"/>
              </a:rPr>
              <a:t>strumenti finanziari liquidi e liquidabili</a:t>
            </a:r>
            <a:r>
              <a:rPr lang="it-IT" sz="1600" dirty="0">
                <a:latin typeface="Montserrat" pitchFamily="2" charset="0"/>
              </a:rPr>
              <a:t>, appostati nell’</a:t>
            </a:r>
            <a:r>
              <a:rPr lang="it-IT" sz="1600" b="1" dirty="0">
                <a:latin typeface="Montserrat" pitchFamily="2" charset="0"/>
              </a:rPr>
              <a:t>attivo immobilizzato </a:t>
            </a:r>
            <a:r>
              <a:rPr lang="it-IT" altLang="it-IT" sz="1600" dirty="0">
                <a:latin typeface="Montserrat" pitchFamily="2" charset="0"/>
                <a:cs typeface="Times New Roman" panose="02020603050405020304" pitchFamily="18" charset="0"/>
              </a:rPr>
              <a:t>in linea anche con la prassi consolidata tra le Fondazioni bancarie.</a:t>
            </a:r>
            <a:endParaRPr lang="it-IT" sz="1600" dirty="0">
              <a:latin typeface="Montserrat" pitchFamily="2" charset="0"/>
            </a:endParaRPr>
          </a:p>
        </p:txBody>
      </p:sp>
      <p:pic>
        <p:nvPicPr>
          <p:cNvPr id="5" name="Immagine 4" descr="Immagine che contiene aria aperta, nuvola, erba, cielo&#10;&#10;Il contenuto generato dall'IA potrebbe non essere corretto.">
            <a:extLst>
              <a:ext uri="{FF2B5EF4-FFF2-40B4-BE49-F238E27FC236}">
                <a16:creationId xmlns:a16="http://schemas.microsoft.com/office/drawing/2014/main" id="{26D90010-63B0-61A5-3C8D-A1416FE3D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3"/>
          <a:stretch/>
        </p:blipFill>
        <p:spPr>
          <a:xfrm>
            <a:off x="0" y="476672"/>
            <a:ext cx="6023992" cy="63826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4E76DEA-086B-E1DB-FFE8-8F77FE2E6E33}"/>
              </a:ext>
            </a:extLst>
          </p:cNvPr>
          <p:cNvSpPr/>
          <p:nvPr/>
        </p:nvSpPr>
        <p:spPr>
          <a:xfrm>
            <a:off x="0" y="332656"/>
            <a:ext cx="12192000" cy="400110"/>
          </a:xfrm>
          <a:prstGeom prst="rect">
            <a:avLst/>
          </a:prstGeom>
          <a:solidFill>
            <a:srgbClr val="9C835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Processo di rimodulazione degli investimenti</a:t>
            </a:r>
          </a:p>
        </p:txBody>
      </p:sp>
    </p:spTree>
    <p:extLst>
      <p:ext uri="{BB962C8B-B14F-4D97-AF65-F5344CB8AC3E}">
        <p14:creationId xmlns:p14="http://schemas.microsoft.com/office/powerpoint/2010/main" val="3920091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12416</TotalTime>
  <Words>1599</Words>
  <Application>Microsoft Office PowerPoint</Application>
  <PresentationFormat>Widescreen</PresentationFormat>
  <Paragraphs>198</Paragraphs>
  <Slides>23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 New</vt:lpstr>
      <vt:lpstr>Garamond</vt:lpstr>
      <vt:lpstr>Montserrat</vt:lpstr>
      <vt:lpstr>Montserrat ExtraBold</vt:lpstr>
      <vt:lpstr>Symbol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Laura.tassi</dc:creator>
  <cp:lastModifiedBy>Federica Sali</cp:lastModifiedBy>
  <cp:revision>1219</cp:revision>
  <cp:lastPrinted>2025-04-07T09:38:24Z</cp:lastPrinted>
  <dcterms:created xsi:type="dcterms:W3CDTF">2013-03-18T16:40:23Z</dcterms:created>
  <dcterms:modified xsi:type="dcterms:W3CDTF">2025-05-30T15:22:05Z</dcterms:modified>
</cp:coreProperties>
</file>